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48"/>
  </p:notesMasterIdLst>
  <p:handoutMasterIdLst>
    <p:handoutMasterId r:id="rId49"/>
  </p:handoutMasterIdLst>
  <p:sldIdLst>
    <p:sldId id="506" r:id="rId2"/>
    <p:sldId id="551" r:id="rId3"/>
    <p:sldId id="540" r:id="rId4"/>
    <p:sldId id="543" r:id="rId5"/>
    <p:sldId id="552" r:id="rId6"/>
    <p:sldId id="553" r:id="rId7"/>
    <p:sldId id="541" r:id="rId8"/>
    <p:sldId id="402" r:id="rId9"/>
    <p:sldId id="545" r:id="rId10"/>
    <p:sldId id="499" r:id="rId11"/>
    <p:sldId id="544" r:id="rId12"/>
    <p:sldId id="511" r:id="rId13"/>
    <p:sldId id="490" r:id="rId14"/>
    <p:sldId id="546" r:id="rId15"/>
    <p:sldId id="510" r:id="rId16"/>
    <p:sldId id="542" r:id="rId17"/>
    <p:sldId id="507" r:id="rId18"/>
    <p:sldId id="512" r:id="rId19"/>
    <p:sldId id="539" r:id="rId20"/>
    <p:sldId id="513" r:id="rId21"/>
    <p:sldId id="547" r:id="rId22"/>
    <p:sldId id="494" r:id="rId23"/>
    <p:sldId id="502" r:id="rId24"/>
    <p:sldId id="492" r:id="rId25"/>
    <p:sldId id="482" r:id="rId26"/>
    <p:sldId id="491" r:id="rId27"/>
    <p:sldId id="501" r:id="rId28"/>
    <p:sldId id="497" r:id="rId29"/>
    <p:sldId id="500" r:id="rId30"/>
    <p:sldId id="487" r:id="rId31"/>
    <p:sldId id="559" r:id="rId32"/>
    <p:sldId id="548" r:id="rId33"/>
    <p:sldId id="478" r:id="rId34"/>
    <p:sldId id="555" r:id="rId35"/>
    <p:sldId id="556" r:id="rId36"/>
    <p:sldId id="557" r:id="rId37"/>
    <p:sldId id="558" r:id="rId38"/>
    <p:sldId id="517" r:id="rId39"/>
    <p:sldId id="549" r:id="rId40"/>
    <p:sldId id="495" r:id="rId41"/>
    <p:sldId id="514" r:id="rId42"/>
    <p:sldId id="515" r:id="rId43"/>
    <p:sldId id="516" r:id="rId44"/>
    <p:sldId id="538" r:id="rId45"/>
    <p:sldId id="550" r:id="rId46"/>
    <p:sldId id="530" r:id="rId47"/>
  </p:sldIdLst>
  <p:sldSz cx="9144000" cy="6858000" type="screen4x3"/>
  <p:notesSz cx="6858000" cy="9144000"/>
  <p:defaultTextStyle>
    <a:defPPr>
      <a:defRPr lang="en-US"/>
    </a:defPPr>
    <a:lvl1pPr algn="l" rtl="0" fontAlgn="base">
      <a:spcBef>
        <a:spcPct val="0"/>
      </a:spcBef>
      <a:spcAft>
        <a:spcPct val="0"/>
      </a:spcAft>
      <a:defRPr sz="1200" kern="1200">
        <a:solidFill>
          <a:srgbClr val="3366FF"/>
        </a:solidFill>
        <a:latin typeface="Calibri" pitchFamily="34" charset="0"/>
        <a:ea typeface="+mn-ea"/>
        <a:cs typeface="Arial" pitchFamily="34" charset="0"/>
      </a:defRPr>
    </a:lvl1pPr>
    <a:lvl2pPr marL="457200" algn="l" rtl="0" fontAlgn="base">
      <a:spcBef>
        <a:spcPct val="0"/>
      </a:spcBef>
      <a:spcAft>
        <a:spcPct val="0"/>
      </a:spcAft>
      <a:defRPr sz="1200" kern="1200">
        <a:solidFill>
          <a:srgbClr val="3366FF"/>
        </a:solidFill>
        <a:latin typeface="Calibri" pitchFamily="34" charset="0"/>
        <a:ea typeface="+mn-ea"/>
        <a:cs typeface="Arial" pitchFamily="34" charset="0"/>
      </a:defRPr>
    </a:lvl2pPr>
    <a:lvl3pPr marL="914400" algn="l" rtl="0" fontAlgn="base">
      <a:spcBef>
        <a:spcPct val="0"/>
      </a:spcBef>
      <a:spcAft>
        <a:spcPct val="0"/>
      </a:spcAft>
      <a:defRPr sz="1200" kern="1200">
        <a:solidFill>
          <a:srgbClr val="3366FF"/>
        </a:solidFill>
        <a:latin typeface="Calibri" pitchFamily="34" charset="0"/>
        <a:ea typeface="+mn-ea"/>
        <a:cs typeface="Arial" pitchFamily="34" charset="0"/>
      </a:defRPr>
    </a:lvl3pPr>
    <a:lvl4pPr marL="1371600" algn="l" rtl="0" fontAlgn="base">
      <a:spcBef>
        <a:spcPct val="0"/>
      </a:spcBef>
      <a:spcAft>
        <a:spcPct val="0"/>
      </a:spcAft>
      <a:defRPr sz="1200" kern="1200">
        <a:solidFill>
          <a:srgbClr val="3366FF"/>
        </a:solidFill>
        <a:latin typeface="Calibri" pitchFamily="34" charset="0"/>
        <a:ea typeface="+mn-ea"/>
        <a:cs typeface="Arial" pitchFamily="34" charset="0"/>
      </a:defRPr>
    </a:lvl4pPr>
    <a:lvl5pPr marL="1828800" algn="l" rtl="0" fontAlgn="base">
      <a:spcBef>
        <a:spcPct val="0"/>
      </a:spcBef>
      <a:spcAft>
        <a:spcPct val="0"/>
      </a:spcAft>
      <a:defRPr sz="1200" kern="1200">
        <a:solidFill>
          <a:srgbClr val="3366FF"/>
        </a:solidFill>
        <a:latin typeface="Calibri" pitchFamily="34" charset="0"/>
        <a:ea typeface="+mn-ea"/>
        <a:cs typeface="Arial" pitchFamily="34" charset="0"/>
      </a:defRPr>
    </a:lvl5pPr>
    <a:lvl6pPr marL="2286000" algn="l" defTabSz="914400" rtl="0" eaLnBrk="1" latinLnBrk="0" hangingPunct="1">
      <a:defRPr sz="1200" kern="1200">
        <a:solidFill>
          <a:srgbClr val="3366FF"/>
        </a:solidFill>
        <a:latin typeface="Calibri" pitchFamily="34" charset="0"/>
        <a:ea typeface="+mn-ea"/>
        <a:cs typeface="Arial" pitchFamily="34" charset="0"/>
      </a:defRPr>
    </a:lvl6pPr>
    <a:lvl7pPr marL="2743200" algn="l" defTabSz="914400" rtl="0" eaLnBrk="1" latinLnBrk="0" hangingPunct="1">
      <a:defRPr sz="1200" kern="1200">
        <a:solidFill>
          <a:srgbClr val="3366FF"/>
        </a:solidFill>
        <a:latin typeface="Calibri" pitchFamily="34" charset="0"/>
        <a:ea typeface="+mn-ea"/>
        <a:cs typeface="Arial" pitchFamily="34" charset="0"/>
      </a:defRPr>
    </a:lvl7pPr>
    <a:lvl8pPr marL="3200400" algn="l" defTabSz="914400" rtl="0" eaLnBrk="1" latinLnBrk="0" hangingPunct="1">
      <a:defRPr sz="1200" kern="1200">
        <a:solidFill>
          <a:srgbClr val="3366FF"/>
        </a:solidFill>
        <a:latin typeface="Calibri" pitchFamily="34" charset="0"/>
        <a:ea typeface="+mn-ea"/>
        <a:cs typeface="Arial" pitchFamily="34" charset="0"/>
      </a:defRPr>
    </a:lvl8pPr>
    <a:lvl9pPr marL="3657600" algn="l" defTabSz="914400" rtl="0" eaLnBrk="1" latinLnBrk="0" hangingPunct="1">
      <a:defRPr sz="1200" kern="1200">
        <a:solidFill>
          <a:srgbClr val="3366FF"/>
        </a:solidFill>
        <a:latin typeface="Calibri" pitchFamily="34" charset="0"/>
        <a:ea typeface="+mn-ea"/>
        <a:cs typeface="Arial" pitchFamily="34" charset="0"/>
      </a:defRPr>
    </a:lvl9pPr>
  </p:defaultTextStyle>
  <p:extLst>
    <p:ext uri="{EFAFB233-063F-42B5-8137-9DF3F51BA10A}">
      <p15:sldGuideLst xmlns:p15="http://schemas.microsoft.com/office/powerpoint/2012/main">
        <p15:guide id="1" orient="horz" pos="581">
          <p15:clr>
            <a:srgbClr val="A4A3A4"/>
          </p15:clr>
        </p15:guide>
        <p15:guide id="2" pos="730">
          <p15:clr>
            <a:srgbClr val="A4A3A4"/>
          </p15:clr>
        </p15:guide>
        <p15:guide id="3" pos="561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99FF99"/>
    <a:srgbClr val="FFFFCC"/>
    <a:srgbClr val="0066FF"/>
    <a:srgbClr val="B7472A"/>
    <a:srgbClr val="F0F0F0"/>
    <a:srgbClr val="006600"/>
    <a:srgbClr val="3333FF"/>
    <a:srgbClr val="FF99CC"/>
    <a:srgbClr val="33CC33"/>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48" autoAdjust="0"/>
    <p:restoredTop sz="94643" autoAdjust="0"/>
  </p:normalViewPr>
  <p:slideViewPr>
    <p:cSldViewPr snapToGrid="0">
      <p:cViewPr varScale="1">
        <p:scale>
          <a:sx n="90" d="100"/>
          <a:sy n="90" d="100"/>
        </p:scale>
        <p:origin x="624" y="55"/>
      </p:cViewPr>
      <p:guideLst>
        <p:guide orient="horz" pos="581"/>
        <p:guide pos="730"/>
        <p:guide pos="5616"/>
      </p:guideLst>
    </p:cSldViewPr>
  </p:slideViewPr>
  <p:notesTextViewPr>
    <p:cViewPr>
      <p:scale>
        <a:sx n="100" d="100"/>
        <a:sy n="100" d="100"/>
      </p:scale>
      <p:origin x="0" y="0"/>
    </p:cViewPr>
  </p:notesTextViewPr>
  <p:sorterViewPr>
    <p:cViewPr>
      <p:scale>
        <a:sx n="125" d="100"/>
        <a:sy n="125" d="100"/>
      </p:scale>
      <p:origin x="0" y="-400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8514" name="Rectangle 2"/>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l">
              <a:lnSpc>
                <a:spcPct val="100000"/>
              </a:lnSpc>
              <a:spcBef>
                <a:spcPct val="0"/>
              </a:spcBef>
              <a:defRPr>
                <a:solidFill>
                  <a:schemeClr val="tx1"/>
                </a:solidFill>
                <a:latin typeface="Arial" pitchFamily="34" charset="0"/>
                <a:cs typeface="+mn-cs"/>
              </a:defRPr>
            </a:lvl1pPr>
          </a:lstStyle>
          <a:p>
            <a:pPr>
              <a:defRPr/>
            </a:pPr>
            <a:endParaRPr lang="en-US" dirty="0"/>
          </a:p>
        </p:txBody>
      </p:sp>
      <p:sp>
        <p:nvSpPr>
          <p:cNvPr id="448515" name="Rectangle 3"/>
          <p:cNvSpPr>
            <a:spLocks noGrp="1" noChangeArrowheads="1"/>
          </p:cNvSpPr>
          <p:nvPr>
            <p:ph type="dt" sz="quarter"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defRPr>
                <a:solidFill>
                  <a:schemeClr val="tx1"/>
                </a:solidFill>
                <a:latin typeface="Arial" pitchFamily="34" charset="0"/>
                <a:cs typeface="+mn-cs"/>
              </a:defRPr>
            </a:lvl1pPr>
          </a:lstStyle>
          <a:p>
            <a:pPr>
              <a:defRPr/>
            </a:pPr>
            <a:endParaRPr lang="en-US" dirty="0"/>
          </a:p>
        </p:txBody>
      </p:sp>
      <p:sp>
        <p:nvSpPr>
          <p:cNvPr id="448516" name="Rectangle 4"/>
          <p:cNvSpPr>
            <a:spLocks noGrp="1" noChangeArrowheads="1"/>
          </p:cNvSpPr>
          <p:nvPr>
            <p:ph type="ftr" sz="quarter" idx="2"/>
          </p:nvPr>
        </p:nvSpPr>
        <p:spPr bwMode="auto">
          <a:xfrm>
            <a:off x="0"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l">
              <a:lnSpc>
                <a:spcPct val="100000"/>
              </a:lnSpc>
              <a:spcBef>
                <a:spcPct val="0"/>
              </a:spcBef>
              <a:defRPr>
                <a:solidFill>
                  <a:schemeClr val="tx1"/>
                </a:solidFill>
                <a:latin typeface="Arial" pitchFamily="34" charset="0"/>
                <a:cs typeface="+mn-cs"/>
              </a:defRPr>
            </a:lvl1pPr>
          </a:lstStyle>
          <a:p>
            <a:pPr>
              <a:defRPr/>
            </a:pPr>
            <a:endParaRPr lang="en-US" dirty="0"/>
          </a:p>
        </p:txBody>
      </p:sp>
      <p:sp>
        <p:nvSpPr>
          <p:cNvPr id="448517" name="Rectangle 5"/>
          <p:cNvSpPr>
            <a:spLocks noGrp="1" noChangeArrowheads="1"/>
          </p:cNvSpPr>
          <p:nvPr>
            <p:ph type="sldNum" sz="quarter" idx="3"/>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a:lnSpc>
                <a:spcPct val="100000"/>
              </a:lnSpc>
              <a:spcBef>
                <a:spcPct val="0"/>
              </a:spcBef>
              <a:defRPr>
                <a:solidFill>
                  <a:schemeClr val="tx1"/>
                </a:solidFill>
                <a:latin typeface="Arial" pitchFamily="34" charset="0"/>
                <a:cs typeface="+mn-cs"/>
              </a:defRPr>
            </a:lvl1pPr>
          </a:lstStyle>
          <a:p>
            <a:pPr>
              <a:defRPr/>
            </a:pPr>
            <a:fld id="{97BECDA2-FF55-4062-97C8-043131F01EB3}" type="slidenum">
              <a:rPr lang="en-US"/>
              <a:pPr>
                <a:defRPr/>
              </a:pPr>
              <a:t>‹#›</a:t>
            </a:fld>
            <a:endParaRPr lang="en-US" dirty="0"/>
          </a:p>
        </p:txBody>
      </p:sp>
    </p:spTree>
    <p:extLst>
      <p:ext uri="{BB962C8B-B14F-4D97-AF65-F5344CB8AC3E}">
        <p14:creationId xmlns:p14="http://schemas.microsoft.com/office/powerpoint/2010/main" val="42196120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l">
              <a:lnSpc>
                <a:spcPct val="100000"/>
              </a:lnSpc>
              <a:spcBef>
                <a:spcPct val="0"/>
              </a:spcBef>
              <a:defRPr>
                <a:solidFill>
                  <a:schemeClr val="tx1"/>
                </a:solidFill>
                <a:latin typeface="Arial" pitchFamily="34" charset="0"/>
                <a:cs typeface="+mn-cs"/>
              </a:defRPr>
            </a:lvl1pPr>
          </a:lstStyle>
          <a:p>
            <a:pPr>
              <a:defRPr/>
            </a:pPr>
            <a:endParaRPr lang="en-US" dirty="0"/>
          </a:p>
        </p:txBody>
      </p:sp>
      <p:sp>
        <p:nvSpPr>
          <p:cNvPr id="3075" name="Rectangle 3"/>
          <p:cNvSpPr>
            <a:spLocks noGrp="1" noChangeArrowheads="1"/>
          </p:cNvSpPr>
          <p:nvPr>
            <p:ph type="dt"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defRPr>
                <a:solidFill>
                  <a:schemeClr val="tx1"/>
                </a:solidFill>
                <a:latin typeface="Arial" pitchFamily="34" charset="0"/>
                <a:cs typeface="+mn-cs"/>
              </a:defRPr>
            </a:lvl1pPr>
          </a:lstStyle>
          <a:p>
            <a:pPr>
              <a:defRPr/>
            </a:pPr>
            <a:endParaRPr lang="en-US" dirty="0"/>
          </a:p>
        </p:txBody>
      </p:sp>
      <p:sp>
        <p:nvSpPr>
          <p:cNvPr id="1638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l">
              <a:lnSpc>
                <a:spcPct val="100000"/>
              </a:lnSpc>
              <a:spcBef>
                <a:spcPct val="0"/>
              </a:spcBef>
              <a:defRPr>
                <a:solidFill>
                  <a:schemeClr val="tx1"/>
                </a:solidFill>
                <a:latin typeface="Arial" pitchFamily="34" charset="0"/>
                <a:cs typeface="+mn-cs"/>
              </a:defRPr>
            </a:lvl1pPr>
          </a:lstStyle>
          <a:p>
            <a:pPr>
              <a:defRPr/>
            </a:pPr>
            <a:endParaRPr lang="en-US" dirty="0"/>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a:lnSpc>
                <a:spcPct val="100000"/>
              </a:lnSpc>
              <a:spcBef>
                <a:spcPct val="0"/>
              </a:spcBef>
              <a:defRPr>
                <a:solidFill>
                  <a:schemeClr val="tx1"/>
                </a:solidFill>
                <a:latin typeface="Arial" pitchFamily="34" charset="0"/>
                <a:cs typeface="+mn-cs"/>
              </a:defRPr>
            </a:lvl1pPr>
          </a:lstStyle>
          <a:p>
            <a:pPr>
              <a:defRPr/>
            </a:pPr>
            <a:fld id="{51C603BE-D3DF-4A05-88D0-4EF7BEA06FBC}" type="slidenum">
              <a:rPr lang="en-US"/>
              <a:pPr>
                <a:defRPr/>
              </a:pPr>
              <a:t>‹#›</a:t>
            </a:fld>
            <a:endParaRPr lang="en-US" dirty="0"/>
          </a:p>
        </p:txBody>
      </p:sp>
    </p:spTree>
    <p:extLst>
      <p:ext uri="{BB962C8B-B14F-4D97-AF65-F5344CB8AC3E}">
        <p14:creationId xmlns:p14="http://schemas.microsoft.com/office/powerpoint/2010/main" val="32695468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lnSpc>
                <a:spcPct val="90000"/>
              </a:lnSpc>
              <a:spcBef>
                <a:spcPct val="50000"/>
              </a:spcBef>
              <a:defRPr sz="1200">
                <a:solidFill>
                  <a:srgbClr val="3366FF"/>
                </a:solidFill>
                <a:latin typeface="Calibri" pitchFamily="34" charset="0"/>
                <a:cs typeface="Arial" pitchFamily="34" charset="0"/>
              </a:defRPr>
            </a:lvl1pPr>
            <a:lvl2pPr marL="742950" indent="-285750" algn="ctr">
              <a:lnSpc>
                <a:spcPct val="90000"/>
              </a:lnSpc>
              <a:spcBef>
                <a:spcPct val="50000"/>
              </a:spcBef>
              <a:defRPr sz="1200">
                <a:solidFill>
                  <a:srgbClr val="3366FF"/>
                </a:solidFill>
                <a:latin typeface="Calibri" pitchFamily="34" charset="0"/>
                <a:cs typeface="Arial" pitchFamily="34" charset="0"/>
              </a:defRPr>
            </a:lvl2pPr>
            <a:lvl3pPr marL="1143000" indent="-228600" algn="ctr">
              <a:lnSpc>
                <a:spcPct val="90000"/>
              </a:lnSpc>
              <a:spcBef>
                <a:spcPct val="50000"/>
              </a:spcBef>
              <a:defRPr sz="1200">
                <a:solidFill>
                  <a:srgbClr val="3366FF"/>
                </a:solidFill>
                <a:latin typeface="Calibri" pitchFamily="34" charset="0"/>
                <a:cs typeface="Arial" pitchFamily="34" charset="0"/>
              </a:defRPr>
            </a:lvl3pPr>
            <a:lvl4pPr marL="1600200" indent="-228600" algn="ctr">
              <a:lnSpc>
                <a:spcPct val="90000"/>
              </a:lnSpc>
              <a:spcBef>
                <a:spcPct val="50000"/>
              </a:spcBef>
              <a:defRPr sz="1200">
                <a:solidFill>
                  <a:srgbClr val="3366FF"/>
                </a:solidFill>
                <a:latin typeface="Calibri" pitchFamily="34" charset="0"/>
                <a:cs typeface="Arial" pitchFamily="34" charset="0"/>
              </a:defRPr>
            </a:lvl4pPr>
            <a:lvl5pPr marL="2057400" indent="-228600" algn="ctr">
              <a:lnSpc>
                <a:spcPct val="90000"/>
              </a:lnSpc>
              <a:spcBef>
                <a:spcPct val="50000"/>
              </a:spcBef>
              <a:defRPr sz="1200">
                <a:solidFill>
                  <a:srgbClr val="3366FF"/>
                </a:solidFill>
                <a:latin typeface="Calibri" pitchFamily="34" charset="0"/>
                <a:cs typeface="Arial" pitchFamily="34" charset="0"/>
              </a:defRPr>
            </a:lvl5pPr>
            <a:lvl6pPr marL="2514600" indent="-228600" algn="ctr" fontAlgn="base">
              <a:lnSpc>
                <a:spcPct val="90000"/>
              </a:lnSpc>
              <a:spcBef>
                <a:spcPct val="50000"/>
              </a:spcBef>
              <a:spcAft>
                <a:spcPct val="0"/>
              </a:spcAft>
              <a:defRPr sz="1200">
                <a:solidFill>
                  <a:srgbClr val="3366FF"/>
                </a:solidFill>
                <a:latin typeface="Calibri" pitchFamily="34" charset="0"/>
                <a:cs typeface="Arial" pitchFamily="34" charset="0"/>
              </a:defRPr>
            </a:lvl6pPr>
            <a:lvl7pPr marL="2971800" indent="-228600" algn="ctr" fontAlgn="base">
              <a:lnSpc>
                <a:spcPct val="90000"/>
              </a:lnSpc>
              <a:spcBef>
                <a:spcPct val="50000"/>
              </a:spcBef>
              <a:spcAft>
                <a:spcPct val="0"/>
              </a:spcAft>
              <a:defRPr sz="1200">
                <a:solidFill>
                  <a:srgbClr val="3366FF"/>
                </a:solidFill>
                <a:latin typeface="Calibri" pitchFamily="34" charset="0"/>
                <a:cs typeface="Arial" pitchFamily="34" charset="0"/>
              </a:defRPr>
            </a:lvl7pPr>
            <a:lvl8pPr marL="3429000" indent="-228600" algn="ctr" fontAlgn="base">
              <a:lnSpc>
                <a:spcPct val="90000"/>
              </a:lnSpc>
              <a:spcBef>
                <a:spcPct val="50000"/>
              </a:spcBef>
              <a:spcAft>
                <a:spcPct val="0"/>
              </a:spcAft>
              <a:defRPr sz="1200">
                <a:solidFill>
                  <a:srgbClr val="3366FF"/>
                </a:solidFill>
                <a:latin typeface="Calibri" pitchFamily="34" charset="0"/>
                <a:cs typeface="Arial" pitchFamily="34" charset="0"/>
              </a:defRPr>
            </a:lvl8pPr>
            <a:lvl9pPr marL="3886200" indent="-228600" algn="ctr" fontAlgn="base">
              <a:lnSpc>
                <a:spcPct val="90000"/>
              </a:lnSpc>
              <a:spcBef>
                <a:spcPct val="50000"/>
              </a:spcBef>
              <a:spcAft>
                <a:spcPct val="0"/>
              </a:spcAft>
              <a:defRPr sz="1200">
                <a:solidFill>
                  <a:srgbClr val="3366FF"/>
                </a:solidFill>
                <a:latin typeface="Calibri" pitchFamily="34" charset="0"/>
                <a:cs typeface="Arial" pitchFamily="34" charset="0"/>
              </a:defRPr>
            </a:lvl9pPr>
          </a:lstStyle>
          <a:p>
            <a:pPr algn="r">
              <a:lnSpc>
                <a:spcPct val="100000"/>
              </a:lnSpc>
              <a:spcBef>
                <a:spcPct val="0"/>
              </a:spcBef>
            </a:pPr>
            <a:fld id="{AA5F8FCF-3CDF-492E-B5A6-74B97EBA11FB}" type="slidenum">
              <a:rPr lang="en-US" smtClean="0">
                <a:solidFill>
                  <a:schemeClr val="tx1"/>
                </a:solidFill>
                <a:latin typeface="Arial" pitchFamily="34" charset="0"/>
              </a:rPr>
              <a:pPr algn="r">
                <a:lnSpc>
                  <a:spcPct val="100000"/>
                </a:lnSpc>
                <a:spcBef>
                  <a:spcPct val="0"/>
                </a:spcBef>
              </a:pPr>
              <a:t>8</a:t>
            </a:fld>
            <a:endParaRPr lang="en-US" dirty="0">
              <a:solidFill>
                <a:schemeClr val="tx1"/>
              </a:solidFill>
              <a:latin typeface="Arial" pitchFamily="34" charset="0"/>
            </a:endParaRPr>
          </a:p>
        </p:txBody>
      </p:sp>
      <p:sp>
        <p:nvSpPr>
          <p:cNvPr id="19458" name="Rectangle 2"/>
          <p:cNvSpPr>
            <a:spLocks noGrp="1" noRot="1" noChangeAspect="1" noChangeArrowheads="1" noTextEdit="1"/>
          </p:cNvSpPr>
          <p:nvPr>
            <p:ph type="sldImg"/>
          </p:nvPr>
        </p:nvSpPr>
        <p:spPr>
          <a:xfrm>
            <a:off x="1146175" y="685800"/>
            <a:ext cx="4572000" cy="3429000"/>
          </a:xfrm>
          <a:ln/>
        </p:spPr>
      </p:sp>
      <p:sp>
        <p:nvSpPr>
          <p:cNvPr id="1945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ection Break">
    <p:bg>
      <p:bgPr>
        <a:solidFill>
          <a:schemeClr val="bg1"/>
        </a:solidFill>
        <a:effectLst/>
      </p:bgPr>
    </p:bg>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3D6CD4EE-093B-4378-8E47-6B5F02B21D06}"/>
              </a:ext>
            </a:extLst>
          </p:cNvPr>
          <p:cNvSpPr>
            <a:spLocks noGrp="1"/>
          </p:cNvSpPr>
          <p:nvPr>
            <p:ph type="body" sz="quarter" idx="10"/>
          </p:nvPr>
        </p:nvSpPr>
        <p:spPr>
          <a:xfrm>
            <a:off x="336550" y="939114"/>
            <a:ext cx="8464550" cy="5351119"/>
          </a:xfrm>
        </p:spPr>
        <p:txBody>
          <a:bodyPr/>
          <a:lstStyle>
            <a:lvl1pPr>
              <a:spcBef>
                <a:spcPts val="1800"/>
              </a:spcBef>
              <a:defRPr sz="1800"/>
            </a:lvl1pPr>
            <a:lvl2pPr>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291560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52196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7772770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0334925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338635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4963" y="434975"/>
            <a:ext cx="2116137" cy="59055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36550" y="434975"/>
            <a:ext cx="6196013" cy="59055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257321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6550" y="434975"/>
            <a:ext cx="8464550" cy="912813"/>
          </a:xfrm>
        </p:spPr>
        <p:txBody>
          <a:bodyPr/>
          <a:lstStyle/>
          <a:p>
            <a:r>
              <a:rPr lang="en-US"/>
              <a:t>Click to edit Master title style</a:t>
            </a:r>
          </a:p>
        </p:txBody>
      </p:sp>
      <p:sp>
        <p:nvSpPr>
          <p:cNvPr id="3" name="Text Placeholder 2"/>
          <p:cNvSpPr>
            <a:spLocks noGrp="1"/>
          </p:cNvSpPr>
          <p:nvPr>
            <p:ph type="body" sz="half" idx="1"/>
          </p:nvPr>
        </p:nvSpPr>
        <p:spPr>
          <a:xfrm>
            <a:off x="336550" y="1493838"/>
            <a:ext cx="4156075" cy="48466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5025" y="1493838"/>
            <a:ext cx="4156075" cy="48466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093774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5"/>
          <p:cNvSpPr>
            <a:spLocks noChangeShapeType="1"/>
          </p:cNvSpPr>
          <p:nvPr/>
        </p:nvSpPr>
        <p:spPr bwMode="auto">
          <a:xfrm flipV="1">
            <a:off x="280988" y="1296988"/>
            <a:ext cx="8594725" cy="0"/>
          </a:xfrm>
          <a:prstGeom prst="line">
            <a:avLst/>
          </a:prstGeom>
          <a:noFill/>
          <a:ln w="9525">
            <a:solidFill>
              <a:schemeClr val="tx1"/>
            </a:solidFill>
            <a:round/>
            <a:headEnd/>
            <a:tailEnd/>
          </a:ln>
          <a:effectLst/>
        </p:spPr>
        <p:txBody>
          <a:bodyPr/>
          <a:lstStyle/>
          <a:p>
            <a:pPr algn="ctr">
              <a:lnSpc>
                <a:spcPct val="90000"/>
              </a:lnSpc>
              <a:spcBef>
                <a:spcPct val="50000"/>
              </a:spcBef>
              <a:defRPr/>
            </a:pPr>
            <a:endParaRPr lang="en-US" dirty="0">
              <a:cs typeface="+mn-cs"/>
            </a:endParaRPr>
          </a:p>
        </p:txBody>
      </p:sp>
      <p:grpSp>
        <p:nvGrpSpPr>
          <p:cNvPr id="7" name="Group 24"/>
          <p:cNvGrpSpPr>
            <a:grpSpLocks/>
          </p:cNvGrpSpPr>
          <p:nvPr userDrawn="1"/>
        </p:nvGrpSpPr>
        <p:grpSpPr bwMode="auto">
          <a:xfrm>
            <a:off x="322263" y="4171950"/>
            <a:ext cx="8594725" cy="2233613"/>
            <a:chOff x="160" y="2308"/>
            <a:chExt cx="5437" cy="1399"/>
          </a:xfrm>
        </p:grpSpPr>
        <p:sp>
          <p:nvSpPr>
            <p:cNvPr id="8" name="Rectangle 25"/>
            <p:cNvSpPr>
              <a:spLocks noChangeArrowheads="1"/>
            </p:cNvSpPr>
            <p:nvPr/>
          </p:nvSpPr>
          <p:spPr bwMode="auto">
            <a:xfrm>
              <a:off x="160" y="2308"/>
              <a:ext cx="858" cy="288"/>
            </a:xfrm>
            <a:prstGeom prst="rect">
              <a:avLst/>
            </a:prstGeom>
            <a:solidFill>
              <a:srgbClr val="FEFFFE">
                <a:alpha val="49001"/>
              </a:srgbClr>
            </a:solidFill>
            <a:ln>
              <a:noFill/>
            </a:ln>
          </p:spPr>
          <p:txBody>
            <a:bodyPr wrap="none" anchor="ctr"/>
            <a:lstStyle/>
            <a:p>
              <a:pPr algn="ctr">
                <a:lnSpc>
                  <a:spcPct val="90000"/>
                </a:lnSpc>
                <a:spcBef>
                  <a:spcPct val="50000"/>
                </a:spcBef>
                <a:defRPr/>
              </a:pPr>
              <a:endParaRPr lang="en-US" dirty="0">
                <a:cs typeface="+mn-cs"/>
              </a:endParaRPr>
            </a:p>
          </p:txBody>
        </p:sp>
        <p:sp>
          <p:nvSpPr>
            <p:cNvPr id="9" name="Rectangle 26"/>
            <p:cNvSpPr>
              <a:spLocks noChangeArrowheads="1"/>
            </p:cNvSpPr>
            <p:nvPr/>
          </p:nvSpPr>
          <p:spPr bwMode="auto">
            <a:xfrm>
              <a:off x="160" y="2862"/>
              <a:ext cx="858" cy="289"/>
            </a:xfrm>
            <a:prstGeom prst="rect">
              <a:avLst/>
            </a:prstGeom>
            <a:solidFill>
              <a:srgbClr val="FEFFFE">
                <a:alpha val="49001"/>
              </a:srgbClr>
            </a:solidFill>
            <a:ln>
              <a:noFill/>
            </a:ln>
          </p:spPr>
          <p:txBody>
            <a:bodyPr wrap="none" anchor="ctr"/>
            <a:lstStyle/>
            <a:p>
              <a:pPr algn="ctr">
                <a:lnSpc>
                  <a:spcPct val="90000"/>
                </a:lnSpc>
                <a:spcBef>
                  <a:spcPct val="50000"/>
                </a:spcBef>
                <a:defRPr/>
              </a:pPr>
              <a:endParaRPr lang="en-US" dirty="0">
                <a:cs typeface="+mn-cs"/>
              </a:endParaRPr>
            </a:p>
          </p:txBody>
        </p:sp>
        <p:sp>
          <p:nvSpPr>
            <p:cNvPr id="10" name="Rectangle 27"/>
            <p:cNvSpPr>
              <a:spLocks noChangeArrowheads="1"/>
            </p:cNvSpPr>
            <p:nvPr/>
          </p:nvSpPr>
          <p:spPr bwMode="auto">
            <a:xfrm>
              <a:off x="160" y="3419"/>
              <a:ext cx="269" cy="288"/>
            </a:xfrm>
            <a:prstGeom prst="rect">
              <a:avLst/>
            </a:prstGeom>
            <a:solidFill>
              <a:srgbClr val="FEFFFE">
                <a:alpha val="49001"/>
              </a:srgbClr>
            </a:solidFill>
            <a:ln>
              <a:noFill/>
            </a:ln>
          </p:spPr>
          <p:txBody>
            <a:bodyPr wrap="none" anchor="ctr"/>
            <a:lstStyle/>
            <a:p>
              <a:pPr algn="ctr">
                <a:lnSpc>
                  <a:spcPct val="90000"/>
                </a:lnSpc>
                <a:spcBef>
                  <a:spcPct val="50000"/>
                </a:spcBef>
                <a:defRPr/>
              </a:pPr>
              <a:endParaRPr lang="en-US" dirty="0">
                <a:cs typeface="+mn-cs"/>
              </a:endParaRPr>
            </a:p>
          </p:txBody>
        </p:sp>
        <p:sp>
          <p:nvSpPr>
            <p:cNvPr id="11" name="Rectangle 28"/>
            <p:cNvSpPr>
              <a:spLocks noChangeArrowheads="1"/>
            </p:cNvSpPr>
            <p:nvPr/>
          </p:nvSpPr>
          <p:spPr bwMode="auto">
            <a:xfrm>
              <a:off x="4739" y="2308"/>
              <a:ext cx="858" cy="288"/>
            </a:xfrm>
            <a:prstGeom prst="rect">
              <a:avLst/>
            </a:prstGeom>
            <a:solidFill>
              <a:srgbClr val="FEFFFE">
                <a:alpha val="49001"/>
              </a:srgbClr>
            </a:solidFill>
            <a:ln>
              <a:noFill/>
            </a:ln>
          </p:spPr>
          <p:txBody>
            <a:bodyPr wrap="none" anchor="ctr"/>
            <a:lstStyle/>
            <a:p>
              <a:pPr algn="ctr">
                <a:lnSpc>
                  <a:spcPct val="90000"/>
                </a:lnSpc>
                <a:spcBef>
                  <a:spcPct val="50000"/>
                </a:spcBef>
                <a:defRPr/>
              </a:pPr>
              <a:endParaRPr lang="en-US" dirty="0">
                <a:cs typeface="+mn-cs"/>
              </a:endParaRPr>
            </a:p>
          </p:txBody>
        </p:sp>
        <p:sp>
          <p:nvSpPr>
            <p:cNvPr id="12" name="Rectangle 29"/>
            <p:cNvSpPr>
              <a:spLocks noChangeArrowheads="1"/>
            </p:cNvSpPr>
            <p:nvPr/>
          </p:nvSpPr>
          <p:spPr bwMode="auto">
            <a:xfrm>
              <a:off x="4739" y="2862"/>
              <a:ext cx="858" cy="289"/>
            </a:xfrm>
            <a:prstGeom prst="rect">
              <a:avLst/>
            </a:prstGeom>
            <a:solidFill>
              <a:srgbClr val="FEFFFE">
                <a:alpha val="49001"/>
              </a:srgbClr>
            </a:solidFill>
            <a:ln>
              <a:noFill/>
            </a:ln>
          </p:spPr>
          <p:txBody>
            <a:bodyPr wrap="none" anchor="ctr"/>
            <a:lstStyle/>
            <a:p>
              <a:pPr algn="ctr">
                <a:lnSpc>
                  <a:spcPct val="90000"/>
                </a:lnSpc>
                <a:spcBef>
                  <a:spcPct val="50000"/>
                </a:spcBef>
                <a:defRPr/>
              </a:pPr>
              <a:endParaRPr lang="en-US" dirty="0">
                <a:cs typeface="+mn-cs"/>
              </a:endParaRPr>
            </a:p>
          </p:txBody>
        </p:sp>
        <p:sp>
          <p:nvSpPr>
            <p:cNvPr id="13" name="Rectangle 30"/>
            <p:cNvSpPr>
              <a:spLocks noChangeArrowheads="1"/>
            </p:cNvSpPr>
            <p:nvPr/>
          </p:nvSpPr>
          <p:spPr bwMode="auto">
            <a:xfrm>
              <a:off x="5328" y="3419"/>
              <a:ext cx="269" cy="288"/>
            </a:xfrm>
            <a:prstGeom prst="rect">
              <a:avLst/>
            </a:prstGeom>
            <a:solidFill>
              <a:srgbClr val="FEFFFE">
                <a:alpha val="49001"/>
              </a:srgbClr>
            </a:solidFill>
            <a:ln>
              <a:noFill/>
            </a:ln>
          </p:spPr>
          <p:txBody>
            <a:bodyPr wrap="none" anchor="ctr"/>
            <a:lstStyle/>
            <a:p>
              <a:pPr algn="ctr">
                <a:lnSpc>
                  <a:spcPct val="90000"/>
                </a:lnSpc>
                <a:spcBef>
                  <a:spcPct val="50000"/>
                </a:spcBef>
                <a:defRPr/>
              </a:pPr>
              <a:endParaRPr lang="en-US" dirty="0">
                <a:cs typeface="+mn-cs"/>
              </a:endParaRPr>
            </a:p>
          </p:txBody>
        </p:sp>
        <p:sp>
          <p:nvSpPr>
            <p:cNvPr id="14" name="Freeform 31"/>
            <p:cNvSpPr>
              <a:spLocks/>
            </p:cNvSpPr>
            <p:nvPr/>
          </p:nvSpPr>
          <p:spPr bwMode="auto">
            <a:xfrm>
              <a:off x="1305" y="2308"/>
              <a:ext cx="2862" cy="288"/>
            </a:xfrm>
            <a:custGeom>
              <a:avLst/>
              <a:gdLst>
                <a:gd name="T0" fmla="*/ 0 w 2880"/>
                <a:gd name="T1" fmla="*/ 0 h 288"/>
                <a:gd name="T2" fmla="*/ 0 w 2880"/>
                <a:gd name="T3" fmla="*/ 288 h 288"/>
                <a:gd name="T4" fmla="*/ 2880 w 2880"/>
                <a:gd name="T5" fmla="*/ 288 h 288"/>
                <a:gd name="T6" fmla="*/ 2838 w 2880"/>
                <a:gd name="T7" fmla="*/ 256 h 288"/>
                <a:gd name="T8" fmla="*/ 2660 w 2880"/>
                <a:gd name="T9" fmla="*/ 134 h 288"/>
                <a:gd name="T10" fmla="*/ 2430 w 2880"/>
                <a:gd name="T11" fmla="*/ 46 h 288"/>
                <a:gd name="T12" fmla="*/ 2230 w 2880"/>
                <a:gd name="T13" fmla="*/ 10 h 288"/>
                <a:gd name="T14" fmla="*/ 2112 w 2880"/>
                <a:gd name="T15" fmla="*/ 0 h 288"/>
                <a:gd name="T16" fmla="*/ 0 w 2880"/>
                <a:gd name="T17"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80" h="288">
                  <a:moveTo>
                    <a:pt x="0" y="0"/>
                  </a:moveTo>
                  <a:lnTo>
                    <a:pt x="0" y="288"/>
                  </a:lnTo>
                  <a:lnTo>
                    <a:pt x="2880" y="288"/>
                  </a:lnTo>
                  <a:lnTo>
                    <a:pt x="2838" y="256"/>
                  </a:lnTo>
                  <a:cubicBezTo>
                    <a:pt x="2838" y="256"/>
                    <a:pt x="2728" y="169"/>
                    <a:pt x="2660" y="134"/>
                  </a:cubicBezTo>
                  <a:cubicBezTo>
                    <a:pt x="2592" y="99"/>
                    <a:pt x="2502" y="67"/>
                    <a:pt x="2430" y="46"/>
                  </a:cubicBezTo>
                  <a:cubicBezTo>
                    <a:pt x="2358" y="25"/>
                    <a:pt x="2283" y="18"/>
                    <a:pt x="2230" y="10"/>
                  </a:cubicBezTo>
                  <a:lnTo>
                    <a:pt x="2112" y="0"/>
                  </a:lnTo>
                  <a:lnTo>
                    <a:pt x="0" y="0"/>
                  </a:lnTo>
                  <a:close/>
                </a:path>
              </a:pathLst>
            </a:custGeom>
            <a:solidFill>
              <a:srgbClr val="FEFFFE">
                <a:alpha val="49001"/>
              </a:srgbClr>
            </a:solidFill>
            <a:ln>
              <a:noFill/>
            </a:ln>
          </p:spPr>
          <p:txBody>
            <a:bodyPr wrap="none" anchor="ctr"/>
            <a:lstStyle/>
            <a:p>
              <a:pPr algn="ctr">
                <a:lnSpc>
                  <a:spcPct val="90000"/>
                </a:lnSpc>
                <a:spcBef>
                  <a:spcPct val="50000"/>
                </a:spcBef>
                <a:defRPr/>
              </a:pPr>
              <a:endParaRPr lang="en-US" dirty="0">
                <a:cs typeface="+mn-cs"/>
              </a:endParaRPr>
            </a:p>
          </p:txBody>
        </p:sp>
        <p:sp>
          <p:nvSpPr>
            <p:cNvPr id="15" name="Freeform 32"/>
            <p:cNvSpPr>
              <a:spLocks/>
            </p:cNvSpPr>
            <p:nvPr/>
          </p:nvSpPr>
          <p:spPr bwMode="auto">
            <a:xfrm>
              <a:off x="1305" y="2862"/>
              <a:ext cx="3174" cy="291"/>
            </a:xfrm>
            <a:custGeom>
              <a:avLst/>
              <a:gdLst>
                <a:gd name="T0" fmla="*/ 0 w 3194"/>
                <a:gd name="T1" fmla="*/ 0 h 290"/>
                <a:gd name="T2" fmla="*/ 0 w 3194"/>
                <a:gd name="T3" fmla="*/ 288 h 290"/>
                <a:gd name="T4" fmla="*/ 3194 w 3194"/>
                <a:gd name="T5" fmla="*/ 290 h 290"/>
                <a:gd name="T6" fmla="*/ 3188 w 3194"/>
                <a:gd name="T7" fmla="*/ 256 h 290"/>
                <a:gd name="T8" fmla="*/ 3160 w 3194"/>
                <a:gd name="T9" fmla="*/ 146 h 290"/>
                <a:gd name="T10" fmla="*/ 3118 w 3194"/>
                <a:gd name="T11" fmla="*/ 34 h 290"/>
                <a:gd name="T12" fmla="*/ 3102 w 3194"/>
                <a:gd name="T13" fmla="*/ 2 h 290"/>
                <a:gd name="T14" fmla="*/ 0 w 3194"/>
                <a:gd name="T15" fmla="*/ 0 h 2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94" h="290">
                  <a:moveTo>
                    <a:pt x="0" y="0"/>
                  </a:moveTo>
                  <a:lnTo>
                    <a:pt x="0" y="288"/>
                  </a:lnTo>
                  <a:lnTo>
                    <a:pt x="3194" y="290"/>
                  </a:lnTo>
                  <a:lnTo>
                    <a:pt x="3188" y="256"/>
                  </a:lnTo>
                  <a:cubicBezTo>
                    <a:pt x="3182" y="232"/>
                    <a:pt x="3172" y="183"/>
                    <a:pt x="3160" y="146"/>
                  </a:cubicBezTo>
                  <a:cubicBezTo>
                    <a:pt x="3146" y="103"/>
                    <a:pt x="3128" y="58"/>
                    <a:pt x="3118" y="34"/>
                  </a:cubicBezTo>
                  <a:lnTo>
                    <a:pt x="3102" y="2"/>
                  </a:lnTo>
                  <a:lnTo>
                    <a:pt x="0" y="0"/>
                  </a:lnTo>
                  <a:close/>
                </a:path>
              </a:pathLst>
            </a:custGeom>
            <a:solidFill>
              <a:srgbClr val="FEFFFE">
                <a:alpha val="49001"/>
              </a:srgbClr>
            </a:solidFill>
            <a:ln>
              <a:noFill/>
            </a:ln>
          </p:spPr>
          <p:txBody>
            <a:bodyPr wrap="none" anchor="ctr"/>
            <a:lstStyle/>
            <a:p>
              <a:pPr algn="ctr">
                <a:lnSpc>
                  <a:spcPct val="90000"/>
                </a:lnSpc>
                <a:spcBef>
                  <a:spcPct val="50000"/>
                </a:spcBef>
                <a:defRPr/>
              </a:pPr>
              <a:endParaRPr lang="en-US" dirty="0">
                <a:cs typeface="+mn-cs"/>
              </a:endParaRPr>
            </a:p>
          </p:txBody>
        </p:sp>
        <p:sp>
          <p:nvSpPr>
            <p:cNvPr id="16" name="Freeform 33"/>
            <p:cNvSpPr>
              <a:spLocks/>
            </p:cNvSpPr>
            <p:nvPr/>
          </p:nvSpPr>
          <p:spPr bwMode="auto">
            <a:xfrm>
              <a:off x="3595" y="3417"/>
              <a:ext cx="917" cy="290"/>
            </a:xfrm>
            <a:custGeom>
              <a:avLst/>
              <a:gdLst>
                <a:gd name="T0" fmla="*/ 0 w 3194"/>
                <a:gd name="T1" fmla="*/ 290 h 290"/>
                <a:gd name="T2" fmla="*/ 0 w 3194"/>
                <a:gd name="T3" fmla="*/ 2 h 290"/>
                <a:gd name="T4" fmla="*/ 3194 w 3194"/>
                <a:gd name="T5" fmla="*/ 0 h 290"/>
                <a:gd name="T6" fmla="*/ 3176 w 3194"/>
                <a:gd name="T7" fmla="*/ 156 h 290"/>
                <a:gd name="T8" fmla="*/ 3150 w 3194"/>
                <a:gd name="T9" fmla="*/ 254 h 290"/>
                <a:gd name="T10" fmla="*/ 3140 w 3194"/>
                <a:gd name="T11" fmla="*/ 290 h 290"/>
                <a:gd name="T12" fmla="*/ 0 w 3194"/>
                <a:gd name="T13" fmla="*/ 290 h 290"/>
              </a:gdLst>
              <a:ahLst/>
              <a:cxnLst>
                <a:cxn ang="0">
                  <a:pos x="T0" y="T1"/>
                </a:cxn>
                <a:cxn ang="0">
                  <a:pos x="T2" y="T3"/>
                </a:cxn>
                <a:cxn ang="0">
                  <a:pos x="T4" y="T5"/>
                </a:cxn>
                <a:cxn ang="0">
                  <a:pos x="T6" y="T7"/>
                </a:cxn>
                <a:cxn ang="0">
                  <a:pos x="T8" y="T9"/>
                </a:cxn>
                <a:cxn ang="0">
                  <a:pos x="T10" y="T11"/>
                </a:cxn>
                <a:cxn ang="0">
                  <a:pos x="T12" y="T13"/>
                </a:cxn>
              </a:cxnLst>
              <a:rect l="0" t="0" r="r" b="b"/>
              <a:pathLst>
                <a:path w="3194" h="290">
                  <a:moveTo>
                    <a:pt x="0" y="290"/>
                  </a:moveTo>
                  <a:lnTo>
                    <a:pt x="0" y="2"/>
                  </a:lnTo>
                  <a:lnTo>
                    <a:pt x="3194" y="0"/>
                  </a:lnTo>
                  <a:lnTo>
                    <a:pt x="3176" y="156"/>
                  </a:lnTo>
                  <a:cubicBezTo>
                    <a:pt x="3169" y="198"/>
                    <a:pt x="3162" y="232"/>
                    <a:pt x="3150" y="254"/>
                  </a:cubicBezTo>
                  <a:lnTo>
                    <a:pt x="3140" y="290"/>
                  </a:lnTo>
                  <a:lnTo>
                    <a:pt x="0" y="290"/>
                  </a:lnTo>
                  <a:close/>
                </a:path>
              </a:pathLst>
            </a:custGeom>
            <a:solidFill>
              <a:srgbClr val="FEFFFE">
                <a:alpha val="49001"/>
              </a:srgbClr>
            </a:solidFill>
            <a:ln>
              <a:noFill/>
            </a:ln>
          </p:spPr>
          <p:txBody>
            <a:bodyPr wrap="none" anchor="ctr"/>
            <a:lstStyle/>
            <a:p>
              <a:pPr algn="ctr">
                <a:lnSpc>
                  <a:spcPct val="90000"/>
                </a:lnSpc>
                <a:spcBef>
                  <a:spcPct val="50000"/>
                </a:spcBef>
                <a:defRPr/>
              </a:pPr>
              <a:endParaRPr lang="en-US" dirty="0">
                <a:cs typeface="+mn-cs"/>
              </a:endParaRPr>
            </a:p>
          </p:txBody>
        </p:sp>
        <p:sp>
          <p:nvSpPr>
            <p:cNvPr id="17" name="Rectangle 34"/>
            <p:cNvSpPr>
              <a:spLocks noChangeArrowheads="1"/>
            </p:cNvSpPr>
            <p:nvPr/>
          </p:nvSpPr>
          <p:spPr bwMode="auto">
            <a:xfrm>
              <a:off x="1877" y="3419"/>
              <a:ext cx="858" cy="288"/>
            </a:xfrm>
            <a:prstGeom prst="rect">
              <a:avLst/>
            </a:prstGeom>
            <a:solidFill>
              <a:srgbClr val="FEFFFE">
                <a:alpha val="49001"/>
              </a:srgbClr>
            </a:solidFill>
            <a:ln>
              <a:noFill/>
            </a:ln>
          </p:spPr>
          <p:txBody>
            <a:bodyPr wrap="none" anchor="ctr"/>
            <a:lstStyle/>
            <a:p>
              <a:pPr algn="ctr">
                <a:lnSpc>
                  <a:spcPct val="90000"/>
                </a:lnSpc>
                <a:spcBef>
                  <a:spcPct val="50000"/>
                </a:spcBef>
                <a:defRPr/>
              </a:pPr>
              <a:endParaRPr lang="en-US" dirty="0">
                <a:cs typeface="+mn-cs"/>
              </a:endParaRPr>
            </a:p>
          </p:txBody>
        </p:sp>
      </p:grpSp>
      <p:sp>
        <p:nvSpPr>
          <p:cNvPr id="7171" name="Rectangle 3"/>
          <p:cNvSpPr>
            <a:spLocks noGrp="1" noChangeArrowheads="1"/>
          </p:cNvSpPr>
          <p:nvPr>
            <p:ph type="ctrTitle"/>
          </p:nvPr>
        </p:nvSpPr>
        <p:spPr>
          <a:xfrm>
            <a:off x="271463" y="1535113"/>
            <a:ext cx="8575675" cy="2371725"/>
          </a:xfrm>
        </p:spPr>
        <p:txBody>
          <a:bodyPr/>
          <a:lstStyle>
            <a:lvl1pPr>
              <a:lnSpc>
                <a:spcPct val="120000"/>
              </a:lnSpc>
              <a:spcBef>
                <a:spcPct val="25000"/>
              </a:spcBef>
              <a:defRPr sz="2800">
                <a:solidFill>
                  <a:schemeClr val="tx1"/>
                </a:solidFill>
              </a:defRPr>
            </a:lvl1pPr>
          </a:lstStyle>
          <a:p>
            <a:pPr lvl="0"/>
            <a:r>
              <a:rPr lang="en-US" noProof="0"/>
              <a:t>Click to edit Master title style</a:t>
            </a:r>
          </a:p>
        </p:txBody>
      </p:sp>
      <p:sp>
        <p:nvSpPr>
          <p:cNvPr id="7172" name="Rectangle 4"/>
          <p:cNvSpPr>
            <a:spLocks noGrp="1" noChangeArrowheads="1"/>
          </p:cNvSpPr>
          <p:nvPr>
            <p:ph type="subTitle" idx="1"/>
          </p:nvPr>
        </p:nvSpPr>
        <p:spPr>
          <a:xfrm>
            <a:off x="258763" y="528638"/>
            <a:ext cx="7167562" cy="711200"/>
          </a:xfrm>
        </p:spPr>
        <p:txBody>
          <a:bodyPr anchor="b"/>
          <a:lstStyle>
            <a:lvl1pPr marL="0" indent="0">
              <a:lnSpc>
                <a:spcPct val="120000"/>
              </a:lnSpc>
              <a:spcBef>
                <a:spcPct val="0"/>
              </a:spcBef>
              <a:buFont typeface="Wingdings" pitchFamily="2" charset="2"/>
              <a:buNone/>
              <a:defRPr sz="1400">
                <a:solidFill>
                  <a:srgbClr val="777777"/>
                </a:solidFill>
              </a:defRPr>
            </a:lvl1pPr>
          </a:lstStyle>
          <a:p>
            <a:pPr lvl="0"/>
            <a:endParaRPr lang="en-US" noProof="0"/>
          </a:p>
        </p:txBody>
      </p:sp>
    </p:spTree>
    <p:extLst>
      <p:ext uri="{BB962C8B-B14F-4D97-AF65-F5344CB8AC3E}">
        <p14:creationId xmlns:p14="http://schemas.microsoft.com/office/powerpoint/2010/main" val="2517105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803AFBA9-DB30-4F4D-BCAC-EA6EE393729F}"/>
              </a:ext>
            </a:extLst>
          </p:cNvPr>
          <p:cNvSpPr>
            <a:spLocks noGrp="1"/>
          </p:cNvSpPr>
          <p:nvPr>
            <p:ph type="body" sz="quarter" idx="10" hasCustomPrompt="1"/>
          </p:nvPr>
        </p:nvSpPr>
        <p:spPr>
          <a:xfrm>
            <a:off x="336550" y="144162"/>
            <a:ext cx="8464550" cy="235360"/>
          </a:xfrm>
        </p:spPr>
        <p:txBody>
          <a:bodyPr/>
          <a:lstStyle>
            <a:lvl1pPr marL="0" indent="0">
              <a:buNone/>
              <a:defRPr sz="1200" b="0">
                <a:solidFill>
                  <a:srgbClr val="0066FF"/>
                </a:solidFill>
              </a:defRPr>
            </a:lvl1pPr>
          </a:lstStyle>
          <a:p>
            <a:pPr lvl="0"/>
            <a:r>
              <a:rPr lang="en-US" dirty="0"/>
              <a:t>Click to edit Section title</a:t>
            </a:r>
          </a:p>
        </p:txBody>
      </p:sp>
      <p:sp>
        <p:nvSpPr>
          <p:cNvPr id="8" name="Rectangle 6">
            <a:extLst>
              <a:ext uri="{FF2B5EF4-FFF2-40B4-BE49-F238E27FC236}">
                <a16:creationId xmlns:a16="http://schemas.microsoft.com/office/drawing/2014/main" id="{AA7097DC-43A9-432A-8D3F-9575DE8A61C4}"/>
              </a:ext>
            </a:extLst>
          </p:cNvPr>
          <p:cNvSpPr>
            <a:spLocks noGrp="1" noChangeArrowheads="1"/>
          </p:cNvSpPr>
          <p:nvPr>
            <p:ph type="title"/>
          </p:nvPr>
        </p:nvSpPr>
        <p:spPr bwMode="auto">
          <a:xfrm>
            <a:off x="336550" y="379522"/>
            <a:ext cx="8464550" cy="762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dirty="0"/>
              <a:t>Click to edit Master title style</a:t>
            </a:r>
          </a:p>
        </p:txBody>
      </p:sp>
      <p:sp>
        <p:nvSpPr>
          <p:cNvPr id="11" name="Content Placeholder 10">
            <a:extLst>
              <a:ext uri="{FF2B5EF4-FFF2-40B4-BE49-F238E27FC236}">
                <a16:creationId xmlns:a16="http://schemas.microsoft.com/office/drawing/2014/main" id="{D09C98FA-82E3-492F-9370-49C3FB924BD5}"/>
              </a:ext>
            </a:extLst>
          </p:cNvPr>
          <p:cNvSpPr>
            <a:spLocks noGrp="1"/>
          </p:cNvSpPr>
          <p:nvPr>
            <p:ph sz="quarter" idx="11"/>
          </p:nvPr>
        </p:nvSpPr>
        <p:spPr>
          <a:xfrm>
            <a:off x="336550" y="1235075"/>
            <a:ext cx="8464550" cy="51577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574285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Content and header row">
    <p:spTree>
      <p:nvGrpSpPr>
        <p:cNvPr id="1" name=""/>
        <p:cNvGrpSpPr/>
        <p:nvPr/>
      </p:nvGrpSpPr>
      <p:grpSpPr>
        <a:xfrm>
          <a:off x="0" y="0"/>
          <a:ext cx="0" cy="0"/>
          <a:chOff x="0" y="0"/>
          <a:chExt cx="0" cy="0"/>
        </a:xfrm>
      </p:grpSpPr>
      <p:sp>
        <p:nvSpPr>
          <p:cNvPr id="3" name="Content Placeholder 2"/>
          <p:cNvSpPr>
            <a:spLocks noGrp="1"/>
          </p:cNvSpPr>
          <p:nvPr>
            <p:ph idx="1"/>
          </p:nvPr>
        </p:nvSpPr>
        <p:spPr>
          <a:xfrm>
            <a:off x="329978" y="1836752"/>
            <a:ext cx="8464550" cy="4503724"/>
          </a:xfrm>
        </p:spPr>
        <p:txBody>
          <a:bodyPr/>
          <a:lstStyle>
            <a:lvl1pPr>
              <a:spcBef>
                <a:spcPts val="1000"/>
              </a:spcBef>
              <a:defRPr/>
            </a:lvl1pPr>
            <a:lvl2pPr>
              <a:spcBef>
                <a:spcPts val="400"/>
              </a:spcBef>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2"/>
          <p:cNvSpPr>
            <a:spLocks noGrp="1"/>
          </p:cNvSpPr>
          <p:nvPr>
            <p:ph type="body" idx="10"/>
          </p:nvPr>
        </p:nvSpPr>
        <p:spPr>
          <a:xfrm>
            <a:off x="329978" y="1335819"/>
            <a:ext cx="8464163" cy="489198"/>
          </a:xfrm>
          <a:solidFill>
            <a:schemeClr val="bg1">
              <a:lumMod val="95000"/>
            </a:schemeClr>
          </a:solidFill>
        </p:spPr>
        <p:txBody>
          <a:bodyPr lIns="91440" tIns="45720" rIns="91440" bIns="45720" anchor="ctr"/>
          <a:lstStyle>
            <a:lvl1pPr marL="0" indent="0" algn="ctr">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Text Placeholder 4">
            <a:extLst>
              <a:ext uri="{FF2B5EF4-FFF2-40B4-BE49-F238E27FC236}">
                <a16:creationId xmlns:a16="http://schemas.microsoft.com/office/drawing/2014/main" id="{13367E6C-63AB-4105-B4B4-28CFBB360AA2}"/>
              </a:ext>
            </a:extLst>
          </p:cNvPr>
          <p:cNvSpPr>
            <a:spLocks noGrp="1"/>
          </p:cNvSpPr>
          <p:nvPr>
            <p:ph type="body" sz="quarter" idx="11" hasCustomPrompt="1"/>
          </p:nvPr>
        </p:nvSpPr>
        <p:spPr>
          <a:xfrm>
            <a:off x="336550" y="144162"/>
            <a:ext cx="8464550" cy="235360"/>
          </a:xfrm>
        </p:spPr>
        <p:txBody>
          <a:bodyPr/>
          <a:lstStyle>
            <a:lvl1pPr marL="0" indent="0">
              <a:buNone/>
              <a:defRPr sz="1200" b="0">
                <a:solidFill>
                  <a:srgbClr val="0066FF"/>
                </a:solidFill>
              </a:defRPr>
            </a:lvl1pPr>
          </a:lstStyle>
          <a:p>
            <a:pPr lvl="0"/>
            <a:r>
              <a:rPr lang="en-US" dirty="0"/>
              <a:t>Click to edit Section title</a:t>
            </a:r>
          </a:p>
        </p:txBody>
      </p:sp>
      <p:sp>
        <p:nvSpPr>
          <p:cNvPr id="9" name="Rectangle 6">
            <a:extLst>
              <a:ext uri="{FF2B5EF4-FFF2-40B4-BE49-F238E27FC236}">
                <a16:creationId xmlns:a16="http://schemas.microsoft.com/office/drawing/2014/main" id="{1208A28D-A96D-4AB4-A1AD-0588CFA957E3}"/>
              </a:ext>
            </a:extLst>
          </p:cNvPr>
          <p:cNvSpPr>
            <a:spLocks noGrp="1" noChangeArrowheads="1"/>
          </p:cNvSpPr>
          <p:nvPr>
            <p:ph type="title"/>
          </p:nvPr>
        </p:nvSpPr>
        <p:spPr bwMode="auto">
          <a:xfrm>
            <a:off x="336550" y="379522"/>
            <a:ext cx="8464550" cy="762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dirty="0"/>
              <a:t>Click to edit Master title style</a:t>
            </a:r>
          </a:p>
        </p:txBody>
      </p:sp>
    </p:spTree>
    <p:extLst>
      <p:ext uri="{BB962C8B-B14F-4D97-AF65-F5344CB8AC3E}">
        <p14:creationId xmlns:p14="http://schemas.microsoft.com/office/powerpoint/2010/main" val="11435432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14998" y="2483003"/>
            <a:ext cx="7772400" cy="1362075"/>
          </a:xfrm>
        </p:spPr>
        <p:txBody>
          <a:bodyPr/>
          <a:lstStyle>
            <a:lvl1pPr algn="ctr">
              <a:defRPr sz="2400" b="1" cap="all"/>
            </a:lvl1pPr>
          </a:lstStyle>
          <a:p>
            <a:r>
              <a:rPr lang="en-US"/>
              <a:t>Click to edit Master title style</a:t>
            </a:r>
          </a:p>
        </p:txBody>
      </p:sp>
    </p:spTree>
    <p:extLst>
      <p:ext uri="{BB962C8B-B14F-4D97-AF65-F5344CB8AC3E}">
        <p14:creationId xmlns:p14="http://schemas.microsoft.com/office/powerpoint/2010/main" val="33851060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36550" y="1193962"/>
            <a:ext cx="4156075" cy="5146514"/>
          </a:xfrm>
        </p:spPr>
        <p:txBody>
          <a:bodyPr/>
          <a:lstStyle>
            <a:lvl1pPr algn="l" rtl="0" fontAlgn="base">
              <a:spcBef>
                <a:spcPts val="600"/>
              </a:spcBef>
              <a:spcAft>
                <a:spcPct val="0"/>
              </a:spcAft>
              <a:buClr>
                <a:schemeClr val="tx1"/>
              </a:buClr>
              <a:defRPr lang="en-US" sz="1400" b="1" dirty="0" smtClean="0">
                <a:solidFill>
                  <a:schemeClr val="tx1"/>
                </a:solidFill>
                <a:latin typeface="+mn-lt"/>
                <a:ea typeface="+mn-ea"/>
                <a:cs typeface="+mn-cs"/>
              </a:defRPr>
            </a:lvl1pPr>
            <a:lvl2pPr algn="l" rtl="0" fontAlgn="base">
              <a:spcBef>
                <a:spcPts val="300"/>
              </a:spcBef>
              <a:spcAft>
                <a:spcPct val="0"/>
              </a:spcAft>
              <a:buClr>
                <a:schemeClr val="tx1"/>
              </a:buClr>
              <a:defRPr lang="en-US" sz="1200" b="0" dirty="0" smtClean="0">
                <a:solidFill>
                  <a:schemeClr val="tx1"/>
                </a:solidFill>
                <a:latin typeface="+mn-lt"/>
                <a:ea typeface="+mn-ea"/>
                <a:cs typeface="+mn-cs"/>
              </a:defRPr>
            </a:lvl2pPr>
            <a:lvl3pPr algn="l" rtl="0" fontAlgn="base">
              <a:spcBef>
                <a:spcPts val="0"/>
              </a:spcBef>
              <a:spcAft>
                <a:spcPct val="0"/>
              </a:spcAft>
              <a:buClr>
                <a:schemeClr val="tx1"/>
              </a:buClr>
              <a:defRPr lang="en-US" sz="1100" b="0" dirty="0" smtClean="0">
                <a:solidFill>
                  <a:schemeClr val="tx1"/>
                </a:solidFill>
                <a:latin typeface="+mn-lt"/>
                <a:ea typeface="+mn-ea"/>
                <a:cs typeface="+mn-cs"/>
              </a:defRPr>
            </a:lvl3pPr>
            <a:lvl4pPr algn="l" rtl="0" fontAlgn="base">
              <a:spcBef>
                <a:spcPts val="0"/>
              </a:spcBef>
              <a:spcAft>
                <a:spcPct val="0"/>
              </a:spcAft>
              <a:buClr>
                <a:schemeClr val="tx1"/>
              </a:buClr>
              <a:defRPr lang="en-US" sz="1050" b="0" dirty="0" smtClean="0">
                <a:solidFill>
                  <a:schemeClr val="tx1"/>
                </a:solidFill>
                <a:latin typeface="+mn-lt"/>
                <a:ea typeface="+mn-ea"/>
                <a:cs typeface="+mn-cs"/>
              </a:defRPr>
            </a:lvl4pPr>
            <a:lvl5pPr algn="l" rtl="0" fontAlgn="base">
              <a:spcBef>
                <a:spcPts val="0"/>
              </a:spcBef>
              <a:spcAft>
                <a:spcPct val="0"/>
              </a:spcAft>
              <a:buClr>
                <a:schemeClr val="tx1"/>
              </a:buClr>
              <a:defRPr lang="en-US" sz="1050" b="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5025" y="1193962"/>
            <a:ext cx="4156075" cy="5146514"/>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defRPr lang="en-US" dirty="0"/>
            </a:lvl1pPr>
            <a:lvl2pPr>
              <a:defRPr lang="en-US" b="0" dirty="0">
                <a:ea typeface="+mn-ea"/>
                <a:cs typeface="+mn-cs"/>
              </a:defRPr>
            </a:lvl2pPr>
            <a:lvl3pPr>
              <a:defRPr lang="en-US" b="0" dirty="0">
                <a:ea typeface="+mn-ea"/>
                <a:cs typeface="+mn-cs"/>
              </a:defRPr>
            </a:lvl3pPr>
            <a:lvl4pPr>
              <a:defRPr lang="en-US" b="0" dirty="0">
                <a:ea typeface="+mn-ea"/>
                <a:cs typeface="+mn-cs"/>
              </a:defRPr>
            </a:lvl4pPr>
            <a:lvl5pPr>
              <a:defRPr lang="en-US" b="0" dirty="0">
                <a:ea typeface="+mn-ea"/>
                <a:cs typeface="+mn-cs"/>
              </a:defRPr>
            </a:lvl5pPr>
          </a:lstStyle>
          <a:p>
            <a:pPr lvl="0"/>
            <a:r>
              <a:rPr lang="en-US" dirty="0"/>
              <a:t>Click to edit Master text styles</a:t>
            </a:r>
          </a:p>
          <a:p>
            <a:pPr lvl="1"/>
            <a:r>
              <a:rPr lang="en-US" dirty="0"/>
              <a:t>Second level</a:t>
            </a:r>
          </a:p>
          <a:p>
            <a:pPr lvl="2">
              <a:spcBef>
                <a:spcPts val="0"/>
              </a:spcBef>
            </a:pPr>
            <a:r>
              <a:rPr lang="en-US" dirty="0"/>
              <a:t>Third level</a:t>
            </a:r>
          </a:p>
          <a:p>
            <a:pPr lvl="3">
              <a:spcBef>
                <a:spcPts val="0"/>
              </a:spcBef>
            </a:pPr>
            <a:r>
              <a:rPr lang="en-US" dirty="0"/>
              <a:t>Fourth level</a:t>
            </a:r>
          </a:p>
          <a:p>
            <a:pPr lvl="4">
              <a:spcBef>
                <a:spcPts val="0"/>
              </a:spcBef>
            </a:pPr>
            <a:r>
              <a:rPr lang="en-US" dirty="0"/>
              <a:t>Fifth level</a:t>
            </a:r>
          </a:p>
        </p:txBody>
      </p:sp>
      <p:sp>
        <p:nvSpPr>
          <p:cNvPr id="6" name="Text Placeholder 4">
            <a:extLst>
              <a:ext uri="{FF2B5EF4-FFF2-40B4-BE49-F238E27FC236}">
                <a16:creationId xmlns:a16="http://schemas.microsoft.com/office/drawing/2014/main" id="{A77FCB4E-7BE0-4241-960D-A4B97FE761C7}"/>
              </a:ext>
            </a:extLst>
          </p:cNvPr>
          <p:cNvSpPr>
            <a:spLocks noGrp="1"/>
          </p:cNvSpPr>
          <p:nvPr>
            <p:ph type="body" sz="quarter" idx="10" hasCustomPrompt="1"/>
          </p:nvPr>
        </p:nvSpPr>
        <p:spPr>
          <a:xfrm>
            <a:off x="336550" y="144162"/>
            <a:ext cx="8464550" cy="235360"/>
          </a:xfrm>
        </p:spPr>
        <p:txBody>
          <a:bodyPr/>
          <a:lstStyle>
            <a:lvl1pPr marL="0" indent="0">
              <a:buNone/>
              <a:defRPr sz="1200" b="0">
                <a:solidFill>
                  <a:srgbClr val="0066FF"/>
                </a:solidFill>
              </a:defRPr>
            </a:lvl1pPr>
          </a:lstStyle>
          <a:p>
            <a:pPr lvl="0"/>
            <a:r>
              <a:rPr lang="en-US" dirty="0"/>
              <a:t>Click to edit Section title</a:t>
            </a:r>
          </a:p>
        </p:txBody>
      </p:sp>
      <p:sp>
        <p:nvSpPr>
          <p:cNvPr id="9" name="Rectangle 6">
            <a:extLst>
              <a:ext uri="{FF2B5EF4-FFF2-40B4-BE49-F238E27FC236}">
                <a16:creationId xmlns:a16="http://schemas.microsoft.com/office/drawing/2014/main" id="{79BB12F1-B439-4758-A4C7-8A30F80482A0}"/>
              </a:ext>
            </a:extLst>
          </p:cNvPr>
          <p:cNvSpPr>
            <a:spLocks noGrp="1" noChangeArrowheads="1"/>
          </p:cNvSpPr>
          <p:nvPr>
            <p:ph type="title"/>
          </p:nvPr>
        </p:nvSpPr>
        <p:spPr bwMode="auto">
          <a:xfrm>
            <a:off x="336550" y="379522"/>
            <a:ext cx="8464550" cy="762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dirty="0"/>
              <a:t>Click to edit Master title style</a:t>
            </a:r>
          </a:p>
        </p:txBody>
      </p:sp>
    </p:spTree>
    <p:extLst>
      <p:ext uri="{BB962C8B-B14F-4D97-AF65-F5344CB8AC3E}">
        <p14:creationId xmlns:p14="http://schemas.microsoft.com/office/powerpoint/2010/main" val="37707964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with single header">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36550" y="1560887"/>
            <a:ext cx="4156075" cy="4779588"/>
          </a:xfrm>
        </p:spPr>
        <p:txBody>
          <a:bodyPr/>
          <a:lstStyle>
            <a:lvl1pPr algn="l" rtl="0" fontAlgn="base">
              <a:spcBef>
                <a:spcPts val="600"/>
              </a:spcBef>
              <a:spcAft>
                <a:spcPct val="0"/>
              </a:spcAft>
              <a:buClr>
                <a:schemeClr val="tx1"/>
              </a:buClr>
              <a:defRPr lang="en-US" sz="1400" b="1" dirty="0" smtClean="0">
                <a:solidFill>
                  <a:schemeClr val="tx1"/>
                </a:solidFill>
                <a:latin typeface="+mn-lt"/>
                <a:ea typeface="+mn-ea"/>
                <a:cs typeface="+mn-cs"/>
              </a:defRPr>
            </a:lvl1pPr>
            <a:lvl2pPr algn="l" rtl="0" fontAlgn="base">
              <a:spcBef>
                <a:spcPts val="300"/>
              </a:spcBef>
              <a:spcAft>
                <a:spcPct val="0"/>
              </a:spcAft>
              <a:buClr>
                <a:schemeClr val="tx1"/>
              </a:buClr>
              <a:defRPr lang="en-US" sz="1200" b="0" dirty="0" smtClean="0">
                <a:solidFill>
                  <a:schemeClr val="tx1"/>
                </a:solidFill>
                <a:latin typeface="+mn-lt"/>
                <a:ea typeface="+mn-ea"/>
                <a:cs typeface="+mn-cs"/>
              </a:defRPr>
            </a:lvl2pPr>
            <a:lvl3pPr algn="l" rtl="0" fontAlgn="base">
              <a:spcBef>
                <a:spcPts val="0"/>
              </a:spcBef>
              <a:spcAft>
                <a:spcPct val="0"/>
              </a:spcAft>
              <a:buClr>
                <a:schemeClr val="tx1"/>
              </a:buClr>
              <a:defRPr lang="en-US" sz="1100" b="0" dirty="0" smtClean="0">
                <a:solidFill>
                  <a:schemeClr val="tx1"/>
                </a:solidFill>
                <a:latin typeface="+mn-lt"/>
                <a:ea typeface="+mn-ea"/>
                <a:cs typeface="+mn-cs"/>
              </a:defRPr>
            </a:lvl3pPr>
            <a:lvl4pPr algn="l" rtl="0" fontAlgn="base">
              <a:spcBef>
                <a:spcPts val="0"/>
              </a:spcBef>
              <a:spcAft>
                <a:spcPct val="0"/>
              </a:spcAft>
              <a:buClr>
                <a:schemeClr val="tx1"/>
              </a:buClr>
              <a:defRPr lang="en-US" sz="1000" b="0" dirty="0" smtClean="0">
                <a:solidFill>
                  <a:schemeClr val="tx1"/>
                </a:solidFill>
                <a:latin typeface="+mn-lt"/>
                <a:ea typeface="+mn-ea"/>
                <a:cs typeface="+mn-cs"/>
              </a:defRPr>
            </a:lvl4pPr>
            <a:lvl5pPr algn="l" rtl="0" fontAlgn="base">
              <a:spcBef>
                <a:spcPts val="0"/>
              </a:spcBef>
              <a:spcAft>
                <a:spcPct val="0"/>
              </a:spcAft>
              <a:buClr>
                <a:schemeClr val="tx1"/>
              </a:buClr>
              <a:defRPr lang="en-US" sz="1000" b="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5025" y="1560887"/>
            <a:ext cx="4156075" cy="4779588"/>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defRPr lang="en-US" dirty="0"/>
            </a:lvl1pPr>
            <a:lvl2pPr>
              <a:defRPr lang="en-US" b="0" dirty="0">
                <a:ea typeface="+mn-ea"/>
                <a:cs typeface="+mn-cs"/>
              </a:defRPr>
            </a:lvl2pPr>
            <a:lvl3pPr>
              <a:defRPr lang="en-US" b="0" dirty="0">
                <a:ea typeface="+mn-ea"/>
                <a:cs typeface="+mn-cs"/>
              </a:defRPr>
            </a:lvl3pPr>
            <a:lvl4pPr>
              <a:defRPr lang="en-US" sz="1000" b="0" dirty="0">
                <a:ea typeface="+mn-ea"/>
                <a:cs typeface="+mn-cs"/>
              </a:defRPr>
            </a:lvl4pPr>
            <a:lvl5pPr>
              <a:defRPr lang="en-US" sz="1000" b="0" dirty="0">
                <a:ea typeface="+mn-ea"/>
                <a:cs typeface="+mn-cs"/>
              </a:defRPr>
            </a:lvl5pPr>
          </a:lstStyle>
          <a:p>
            <a:pPr lvl="0"/>
            <a:r>
              <a:rPr lang="en-US" dirty="0"/>
              <a:t>Click to edit Master text styles</a:t>
            </a:r>
          </a:p>
          <a:p>
            <a:pPr lvl="1"/>
            <a:r>
              <a:rPr lang="en-US" dirty="0"/>
              <a:t>Second level</a:t>
            </a:r>
          </a:p>
          <a:p>
            <a:pPr lvl="2">
              <a:spcBef>
                <a:spcPts val="0"/>
              </a:spcBef>
            </a:pPr>
            <a:r>
              <a:rPr lang="en-US" dirty="0"/>
              <a:t>Third level</a:t>
            </a:r>
          </a:p>
          <a:p>
            <a:pPr lvl="3">
              <a:spcBef>
                <a:spcPts val="0"/>
              </a:spcBef>
            </a:pPr>
            <a:r>
              <a:rPr lang="en-US" dirty="0"/>
              <a:t>Fourth level</a:t>
            </a:r>
          </a:p>
          <a:p>
            <a:pPr lvl="4">
              <a:spcBef>
                <a:spcPts val="0"/>
              </a:spcBef>
            </a:pPr>
            <a:r>
              <a:rPr lang="en-US" dirty="0"/>
              <a:t>Fifth level</a:t>
            </a:r>
          </a:p>
        </p:txBody>
      </p:sp>
      <p:sp>
        <p:nvSpPr>
          <p:cNvPr id="5" name="Text Placeholder 2"/>
          <p:cNvSpPr>
            <a:spLocks noGrp="1"/>
          </p:cNvSpPr>
          <p:nvPr>
            <p:ph type="body" idx="10"/>
          </p:nvPr>
        </p:nvSpPr>
        <p:spPr>
          <a:xfrm>
            <a:off x="324154" y="1297459"/>
            <a:ext cx="8464163" cy="245955"/>
          </a:xfrm>
          <a:solidFill>
            <a:schemeClr val="bg1">
              <a:lumMod val="95000"/>
            </a:schemeClr>
          </a:solidFill>
        </p:spPr>
        <p:txBody>
          <a:bodyPr lIns="91440" tIns="45720" rIns="91440" bIns="45720" anchor="ctr"/>
          <a:lstStyle>
            <a:lvl1pPr marL="0" indent="0" algn="ctr">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7" name="Title 6">
            <a:extLst>
              <a:ext uri="{FF2B5EF4-FFF2-40B4-BE49-F238E27FC236}">
                <a16:creationId xmlns:a16="http://schemas.microsoft.com/office/drawing/2014/main" id="{0282536A-15E2-4BEB-827C-EEED7F3BA540}"/>
              </a:ext>
            </a:extLst>
          </p:cNvPr>
          <p:cNvSpPr>
            <a:spLocks noGrp="1" noChangeArrowheads="1"/>
          </p:cNvSpPr>
          <p:nvPr>
            <p:ph type="title"/>
          </p:nvPr>
        </p:nvSpPr>
        <p:spPr bwMode="auto">
          <a:xfrm>
            <a:off x="336550" y="379522"/>
            <a:ext cx="8464550" cy="762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dirty="0"/>
              <a:t>Click to edit Master title style</a:t>
            </a:r>
          </a:p>
        </p:txBody>
      </p:sp>
      <p:sp>
        <p:nvSpPr>
          <p:cNvPr id="8" name="Text Placeholder 4">
            <a:extLst>
              <a:ext uri="{FF2B5EF4-FFF2-40B4-BE49-F238E27FC236}">
                <a16:creationId xmlns:a16="http://schemas.microsoft.com/office/drawing/2014/main" id="{7DFB625D-01B2-413D-9CF8-DE6A6CE3C4FE}"/>
              </a:ext>
            </a:extLst>
          </p:cNvPr>
          <p:cNvSpPr>
            <a:spLocks noGrp="1"/>
          </p:cNvSpPr>
          <p:nvPr>
            <p:ph type="body" sz="quarter" idx="11" hasCustomPrompt="1"/>
          </p:nvPr>
        </p:nvSpPr>
        <p:spPr>
          <a:xfrm>
            <a:off x="336550" y="144162"/>
            <a:ext cx="8464550" cy="235360"/>
          </a:xfrm>
        </p:spPr>
        <p:txBody>
          <a:bodyPr/>
          <a:lstStyle>
            <a:lvl1pPr marL="0" indent="0">
              <a:buNone/>
              <a:defRPr sz="1200" b="0">
                <a:solidFill>
                  <a:srgbClr val="0066FF"/>
                </a:solidFill>
              </a:defRPr>
            </a:lvl1pPr>
          </a:lstStyle>
          <a:p>
            <a:pPr lvl="0"/>
            <a:r>
              <a:rPr lang="en-US" dirty="0"/>
              <a:t>Click to edit Section title</a:t>
            </a:r>
          </a:p>
        </p:txBody>
      </p:sp>
    </p:spTree>
    <p:extLst>
      <p:ext uri="{BB962C8B-B14F-4D97-AF65-F5344CB8AC3E}">
        <p14:creationId xmlns:p14="http://schemas.microsoft.com/office/powerpoint/2010/main" val="1393128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36550" y="1183113"/>
            <a:ext cx="4160838" cy="241239"/>
          </a:xfrm>
          <a:solidFill>
            <a:schemeClr val="bg1">
              <a:lumMod val="95000"/>
            </a:schemeClr>
          </a:solidFill>
        </p:spPr>
        <p:txBody>
          <a:bodyPr anchor="b"/>
          <a:lstStyle>
            <a:lvl1pPr marL="0" indent="0" algn="ctr">
              <a:buNone/>
              <a:defRPr sz="1400" b="1" u="sng">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366584" y="1447657"/>
            <a:ext cx="4130804" cy="4991343"/>
          </a:xfrm>
        </p:spPr>
        <p:txBody>
          <a:bodyPr/>
          <a:lstStyle>
            <a:lvl1pPr algn="l" rtl="0" eaLnBrk="0" fontAlgn="base" hangingPunct="0">
              <a:spcBef>
                <a:spcPts val="600"/>
              </a:spcBef>
              <a:spcAft>
                <a:spcPct val="0"/>
              </a:spcAft>
              <a:buClr>
                <a:schemeClr val="tx1"/>
              </a:buClr>
              <a:defRPr lang="en-US" sz="1400" b="1" dirty="0" smtClean="0">
                <a:solidFill>
                  <a:schemeClr val="tx1"/>
                </a:solidFill>
                <a:latin typeface="+mn-lt"/>
                <a:ea typeface="+mn-ea"/>
                <a:cs typeface="+mn-cs"/>
              </a:defRPr>
            </a:lvl1pPr>
            <a:lvl2pPr marL="401638" indent="-174625" algn="l" rtl="0" eaLnBrk="0" fontAlgn="base" hangingPunct="0">
              <a:spcBef>
                <a:spcPts val="300"/>
              </a:spcBef>
              <a:spcAft>
                <a:spcPct val="0"/>
              </a:spcAft>
              <a:buClr>
                <a:schemeClr val="tx1"/>
              </a:buClr>
              <a:defRPr lang="en-US" sz="1200" b="0" dirty="0" smtClean="0">
                <a:solidFill>
                  <a:schemeClr val="tx1"/>
                </a:solidFill>
                <a:latin typeface="+mn-lt"/>
                <a:ea typeface="+mn-ea"/>
                <a:cs typeface="+mn-cs"/>
              </a:defRPr>
            </a:lvl2pPr>
            <a:lvl3pPr marL="571500" indent="-169863" algn="l" rtl="0" eaLnBrk="0" fontAlgn="base" hangingPunct="0">
              <a:spcAft>
                <a:spcPct val="0"/>
              </a:spcAft>
              <a:buClr>
                <a:schemeClr val="tx1"/>
              </a:buClr>
              <a:defRPr lang="en-US" sz="1100" b="0" dirty="0" smtClean="0">
                <a:solidFill>
                  <a:schemeClr val="tx1"/>
                </a:solidFill>
                <a:latin typeface="+mn-lt"/>
                <a:ea typeface="+mn-ea"/>
                <a:cs typeface="+mn-cs"/>
              </a:defRPr>
            </a:lvl3pPr>
            <a:lvl4pPr marL="746125" indent="-174625" algn="l" rtl="0" eaLnBrk="0" fontAlgn="base" hangingPunct="0">
              <a:spcAft>
                <a:spcPct val="0"/>
              </a:spcAft>
              <a:buClr>
                <a:schemeClr val="tx1"/>
              </a:buClr>
              <a:defRPr lang="en-US" sz="1000" b="0" dirty="0" smtClean="0">
                <a:solidFill>
                  <a:schemeClr val="tx1"/>
                </a:solidFill>
                <a:latin typeface="+mn-lt"/>
                <a:ea typeface="+mn-ea"/>
                <a:cs typeface="+mn-cs"/>
              </a:defRPr>
            </a:lvl4pPr>
            <a:lvl5pPr marL="914400" indent="-168275" algn="l" rtl="0" eaLnBrk="0" fontAlgn="base" hangingPunct="0">
              <a:spcAft>
                <a:spcPct val="0"/>
              </a:spcAft>
              <a:buClr>
                <a:schemeClr val="tx1"/>
              </a:buClr>
              <a:defRPr lang="en-US" sz="1000" b="0" dirty="0" smtClean="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183113"/>
            <a:ext cx="4162425" cy="241239"/>
          </a:xfrm>
          <a:solidFill>
            <a:schemeClr val="bg1">
              <a:lumMod val="95000"/>
            </a:schemeClr>
          </a:solidFill>
        </p:spPr>
        <p:txBody>
          <a:bodyPr anchor="b"/>
          <a:lstStyle>
            <a:lvl1pPr marL="0" indent="0" algn="ctr">
              <a:buNone/>
              <a:defRPr sz="1400" b="1" u="sng">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7" name="Content Placeholder 3"/>
          <p:cNvSpPr>
            <a:spLocks noGrp="1"/>
          </p:cNvSpPr>
          <p:nvPr>
            <p:ph sz="half" idx="10"/>
          </p:nvPr>
        </p:nvSpPr>
        <p:spPr>
          <a:xfrm>
            <a:off x="4645024" y="1447657"/>
            <a:ext cx="4162425" cy="499134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defRPr lang="en-US" dirty="0"/>
            </a:lvl1pPr>
            <a:lvl2pPr>
              <a:defRPr lang="en-US" b="0" dirty="0">
                <a:ea typeface="+mn-ea"/>
                <a:cs typeface="+mn-cs"/>
              </a:defRPr>
            </a:lvl2pPr>
            <a:lvl3pPr>
              <a:defRPr lang="en-US" b="0" dirty="0">
                <a:ea typeface="+mn-ea"/>
                <a:cs typeface="+mn-cs"/>
              </a:defRPr>
            </a:lvl3pPr>
            <a:lvl4pPr>
              <a:defRPr lang="en-US" sz="1000" b="0" dirty="0">
                <a:ea typeface="+mn-ea"/>
                <a:cs typeface="+mn-cs"/>
              </a:defRPr>
            </a:lvl4pPr>
            <a:lvl5pPr>
              <a:defRPr lang="en-US" sz="1000" b="0" dirty="0">
                <a:ea typeface="+mn-ea"/>
                <a:cs typeface="+mn-cs"/>
              </a:defRPr>
            </a:lvl5pPr>
          </a:lstStyle>
          <a:p>
            <a:pPr lvl="0"/>
            <a:r>
              <a:rPr lang="en-US" dirty="0"/>
              <a:t>Click to edit Master text styles</a:t>
            </a:r>
          </a:p>
          <a:p>
            <a:pPr marL="401638" lvl="1" indent="-174625"/>
            <a:r>
              <a:rPr lang="en-US" dirty="0"/>
              <a:t>Second level</a:t>
            </a:r>
          </a:p>
          <a:p>
            <a:pPr marL="571500" lvl="2" indent="-169863"/>
            <a:r>
              <a:rPr lang="en-US" dirty="0"/>
              <a:t>Third level</a:t>
            </a:r>
          </a:p>
          <a:p>
            <a:pPr marL="746125" lvl="3" indent="-174625"/>
            <a:r>
              <a:rPr lang="en-US" dirty="0"/>
              <a:t>Fourth Level</a:t>
            </a:r>
          </a:p>
          <a:p>
            <a:pPr marL="914400" lvl="4" indent="-168275"/>
            <a:r>
              <a:rPr lang="en-US" dirty="0"/>
              <a:t>Fifth Level</a:t>
            </a:r>
          </a:p>
        </p:txBody>
      </p:sp>
      <p:sp>
        <p:nvSpPr>
          <p:cNvPr id="10" name="Title 6">
            <a:extLst>
              <a:ext uri="{FF2B5EF4-FFF2-40B4-BE49-F238E27FC236}">
                <a16:creationId xmlns:a16="http://schemas.microsoft.com/office/drawing/2014/main" id="{6E1CFA97-4B64-4D83-9BFC-B75FB7598C17}"/>
              </a:ext>
            </a:extLst>
          </p:cNvPr>
          <p:cNvSpPr>
            <a:spLocks noGrp="1" noChangeArrowheads="1"/>
          </p:cNvSpPr>
          <p:nvPr>
            <p:ph type="title"/>
          </p:nvPr>
        </p:nvSpPr>
        <p:spPr bwMode="auto">
          <a:xfrm>
            <a:off x="336550" y="379522"/>
            <a:ext cx="8464550" cy="762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dirty="0"/>
              <a:t>Click to edit Master title style</a:t>
            </a:r>
          </a:p>
        </p:txBody>
      </p:sp>
      <p:sp>
        <p:nvSpPr>
          <p:cNvPr id="11" name="Text Placeholder 4">
            <a:extLst>
              <a:ext uri="{FF2B5EF4-FFF2-40B4-BE49-F238E27FC236}">
                <a16:creationId xmlns:a16="http://schemas.microsoft.com/office/drawing/2014/main" id="{7D7EA618-3C14-43BC-9395-33201DCF448F}"/>
              </a:ext>
            </a:extLst>
          </p:cNvPr>
          <p:cNvSpPr>
            <a:spLocks noGrp="1"/>
          </p:cNvSpPr>
          <p:nvPr>
            <p:ph type="body" sz="quarter" idx="11" hasCustomPrompt="1"/>
          </p:nvPr>
        </p:nvSpPr>
        <p:spPr>
          <a:xfrm>
            <a:off x="336550" y="144162"/>
            <a:ext cx="8464550" cy="235360"/>
          </a:xfrm>
        </p:spPr>
        <p:txBody>
          <a:bodyPr/>
          <a:lstStyle>
            <a:lvl1pPr marL="0" indent="0">
              <a:buNone/>
              <a:defRPr sz="1200" b="0">
                <a:solidFill>
                  <a:srgbClr val="0066FF"/>
                </a:solidFill>
              </a:defRPr>
            </a:lvl1pPr>
          </a:lstStyle>
          <a:p>
            <a:pPr lvl="0"/>
            <a:r>
              <a:rPr lang="en-US" dirty="0"/>
              <a:t>Click to edit Section title</a:t>
            </a:r>
          </a:p>
        </p:txBody>
      </p:sp>
    </p:spTree>
    <p:extLst>
      <p:ext uri="{BB962C8B-B14F-4D97-AF65-F5344CB8AC3E}">
        <p14:creationId xmlns:p14="http://schemas.microsoft.com/office/powerpoint/2010/main" val="36669259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6">
            <a:extLst>
              <a:ext uri="{FF2B5EF4-FFF2-40B4-BE49-F238E27FC236}">
                <a16:creationId xmlns:a16="http://schemas.microsoft.com/office/drawing/2014/main" id="{B75F604B-5A8C-4B80-B359-BB1672495B5A}"/>
              </a:ext>
            </a:extLst>
          </p:cNvPr>
          <p:cNvSpPr>
            <a:spLocks noGrp="1" noChangeArrowheads="1"/>
          </p:cNvSpPr>
          <p:nvPr>
            <p:ph type="title"/>
          </p:nvPr>
        </p:nvSpPr>
        <p:spPr bwMode="auto">
          <a:xfrm>
            <a:off x="336550" y="379522"/>
            <a:ext cx="8464550" cy="762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dirty="0"/>
              <a:t>Click to edit Master title style</a:t>
            </a:r>
          </a:p>
        </p:txBody>
      </p:sp>
      <p:sp>
        <p:nvSpPr>
          <p:cNvPr id="5" name="Text Placeholder 4">
            <a:extLst>
              <a:ext uri="{FF2B5EF4-FFF2-40B4-BE49-F238E27FC236}">
                <a16:creationId xmlns:a16="http://schemas.microsoft.com/office/drawing/2014/main" id="{DD5DB53F-DAE1-4585-A0C8-11C3C8044C4B}"/>
              </a:ext>
            </a:extLst>
          </p:cNvPr>
          <p:cNvSpPr>
            <a:spLocks noGrp="1"/>
          </p:cNvSpPr>
          <p:nvPr>
            <p:ph type="body" sz="quarter" idx="11" hasCustomPrompt="1"/>
          </p:nvPr>
        </p:nvSpPr>
        <p:spPr>
          <a:xfrm>
            <a:off x="336550" y="144162"/>
            <a:ext cx="8464550" cy="235360"/>
          </a:xfrm>
        </p:spPr>
        <p:txBody>
          <a:bodyPr/>
          <a:lstStyle>
            <a:lvl1pPr marL="0" indent="0">
              <a:buNone/>
              <a:defRPr sz="1200" b="0">
                <a:solidFill>
                  <a:srgbClr val="0066FF"/>
                </a:solidFill>
              </a:defRPr>
            </a:lvl1pPr>
          </a:lstStyle>
          <a:p>
            <a:pPr lvl="0"/>
            <a:r>
              <a:rPr lang="en-US" dirty="0"/>
              <a:t>Click to edit Section title</a:t>
            </a:r>
          </a:p>
        </p:txBody>
      </p:sp>
    </p:spTree>
    <p:extLst>
      <p:ext uri="{BB962C8B-B14F-4D97-AF65-F5344CB8AC3E}">
        <p14:creationId xmlns:p14="http://schemas.microsoft.com/office/powerpoint/2010/main" val="33647302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body" idx="1"/>
          </p:nvPr>
        </p:nvSpPr>
        <p:spPr bwMode="auto">
          <a:xfrm>
            <a:off x="339725" y="1223083"/>
            <a:ext cx="8464550" cy="5117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4820" name="Rectangle 6"/>
          <p:cNvSpPr>
            <a:spLocks noGrp="1" noChangeArrowheads="1"/>
          </p:cNvSpPr>
          <p:nvPr>
            <p:ph type="title"/>
          </p:nvPr>
        </p:nvSpPr>
        <p:spPr bwMode="auto">
          <a:xfrm>
            <a:off x="336550" y="379522"/>
            <a:ext cx="8464550" cy="762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dirty="0"/>
              <a:t>Click to edit Master title style</a:t>
            </a:r>
          </a:p>
        </p:txBody>
      </p:sp>
      <p:sp>
        <p:nvSpPr>
          <p:cNvPr id="6155" name="Rectangle 11"/>
          <p:cNvSpPr>
            <a:spLocks noChangeArrowheads="1"/>
          </p:cNvSpPr>
          <p:nvPr/>
        </p:nvSpPr>
        <p:spPr bwMode="auto">
          <a:xfrm>
            <a:off x="1682750" y="6446838"/>
            <a:ext cx="5748338" cy="355482"/>
          </a:xfrm>
          <a:prstGeom prst="rect">
            <a:avLst/>
          </a:prstGeom>
          <a:noFill/>
          <a:ln>
            <a:noFill/>
          </a:ln>
          <a:effectLst/>
        </p:spPr>
        <p:txBody>
          <a:bodyPr>
            <a:spAutoFit/>
          </a:bodyPr>
          <a:lstStyle/>
          <a:p>
            <a:pPr algn="ctr">
              <a:lnSpc>
                <a:spcPct val="95000"/>
              </a:lnSpc>
              <a:defRPr/>
            </a:pPr>
            <a:r>
              <a:rPr lang="en-US" sz="900" dirty="0">
                <a:solidFill>
                  <a:schemeClr val="tx1"/>
                </a:solidFill>
                <a:cs typeface="+mn-cs"/>
              </a:rPr>
              <a:t>Reserve Funding Analysis</a:t>
            </a:r>
          </a:p>
          <a:p>
            <a:pPr algn="ctr">
              <a:lnSpc>
                <a:spcPct val="95000"/>
              </a:lnSpc>
              <a:defRPr/>
            </a:pPr>
            <a:r>
              <a:rPr lang="en-US" sz="900" dirty="0">
                <a:solidFill>
                  <a:schemeClr val="tx1"/>
                </a:solidFill>
                <a:cs typeface="+mn-cs"/>
              </a:rPr>
              <a:t>Page </a:t>
            </a:r>
            <a:fld id="{397DBCCA-B2F3-4BD8-A18E-DCB089F9912D}" type="slidenum">
              <a:rPr lang="en-US" sz="900" smtClean="0">
                <a:solidFill>
                  <a:schemeClr val="tx1"/>
                </a:solidFill>
                <a:cs typeface="+mn-cs"/>
              </a:rPr>
              <a:pPr algn="ctr">
                <a:lnSpc>
                  <a:spcPct val="95000"/>
                </a:lnSpc>
                <a:defRPr/>
              </a:pPr>
              <a:t>‹#›</a:t>
            </a:fld>
            <a:endParaRPr lang="en-US" sz="900" dirty="0">
              <a:solidFill>
                <a:schemeClr val="tx1"/>
              </a:solidFill>
              <a:cs typeface="+mn-cs"/>
            </a:endParaRPr>
          </a:p>
        </p:txBody>
      </p:sp>
    </p:spTree>
  </p:cSld>
  <p:clrMap bg1="lt1" tx1="dk1" bg2="lt2" tx2="dk2" accent1="accent1" accent2="accent2" accent3="accent3" accent4="accent4" accent5="accent5" accent6="accent6" hlink="hlink" folHlink="folHlink"/>
  <p:sldLayoutIdLst>
    <p:sldLayoutId id="2147483665" r:id="rId1"/>
    <p:sldLayoutId id="2147483664"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rtl="0" eaLnBrk="0" fontAlgn="base" hangingPunct="0">
        <a:lnSpc>
          <a:spcPct val="95000"/>
        </a:lnSpc>
        <a:spcBef>
          <a:spcPct val="0"/>
        </a:spcBef>
        <a:spcAft>
          <a:spcPct val="0"/>
        </a:spcAft>
        <a:defRPr sz="1600" b="1">
          <a:solidFill>
            <a:schemeClr val="tx2"/>
          </a:solidFill>
          <a:latin typeface="+mj-lt"/>
          <a:ea typeface="+mj-ea"/>
          <a:cs typeface="+mj-cs"/>
        </a:defRPr>
      </a:lvl1pPr>
      <a:lvl2pPr algn="l" rtl="0" eaLnBrk="0" fontAlgn="base" hangingPunct="0">
        <a:lnSpc>
          <a:spcPct val="95000"/>
        </a:lnSpc>
        <a:spcBef>
          <a:spcPct val="0"/>
        </a:spcBef>
        <a:spcAft>
          <a:spcPct val="0"/>
        </a:spcAft>
        <a:defRPr sz="2000" b="1">
          <a:solidFill>
            <a:srgbClr val="1F61A9"/>
          </a:solidFill>
          <a:latin typeface="Calibri" pitchFamily="34" charset="0"/>
        </a:defRPr>
      </a:lvl2pPr>
      <a:lvl3pPr algn="l" rtl="0" eaLnBrk="0" fontAlgn="base" hangingPunct="0">
        <a:lnSpc>
          <a:spcPct val="95000"/>
        </a:lnSpc>
        <a:spcBef>
          <a:spcPct val="0"/>
        </a:spcBef>
        <a:spcAft>
          <a:spcPct val="0"/>
        </a:spcAft>
        <a:defRPr sz="2000" b="1">
          <a:solidFill>
            <a:srgbClr val="1F61A9"/>
          </a:solidFill>
          <a:latin typeface="Calibri" pitchFamily="34" charset="0"/>
        </a:defRPr>
      </a:lvl3pPr>
      <a:lvl4pPr algn="l" rtl="0" eaLnBrk="0" fontAlgn="base" hangingPunct="0">
        <a:lnSpc>
          <a:spcPct val="95000"/>
        </a:lnSpc>
        <a:spcBef>
          <a:spcPct val="0"/>
        </a:spcBef>
        <a:spcAft>
          <a:spcPct val="0"/>
        </a:spcAft>
        <a:defRPr sz="2000" b="1">
          <a:solidFill>
            <a:srgbClr val="1F61A9"/>
          </a:solidFill>
          <a:latin typeface="Calibri" pitchFamily="34" charset="0"/>
        </a:defRPr>
      </a:lvl4pPr>
      <a:lvl5pPr algn="l" rtl="0" eaLnBrk="0" fontAlgn="base" hangingPunct="0">
        <a:lnSpc>
          <a:spcPct val="95000"/>
        </a:lnSpc>
        <a:spcBef>
          <a:spcPct val="0"/>
        </a:spcBef>
        <a:spcAft>
          <a:spcPct val="0"/>
        </a:spcAft>
        <a:defRPr sz="2000" b="1">
          <a:solidFill>
            <a:srgbClr val="1F61A9"/>
          </a:solidFill>
          <a:latin typeface="Calibri" pitchFamily="34" charset="0"/>
        </a:defRPr>
      </a:lvl5pPr>
      <a:lvl6pPr marL="457200" algn="l" rtl="0" fontAlgn="base">
        <a:lnSpc>
          <a:spcPct val="95000"/>
        </a:lnSpc>
        <a:spcBef>
          <a:spcPct val="0"/>
        </a:spcBef>
        <a:spcAft>
          <a:spcPct val="0"/>
        </a:spcAft>
        <a:defRPr sz="2000" b="1">
          <a:solidFill>
            <a:srgbClr val="1F61A9"/>
          </a:solidFill>
          <a:latin typeface="Calibri" pitchFamily="34" charset="0"/>
        </a:defRPr>
      </a:lvl6pPr>
      <a:lvl7pPr marL="914400" algn="l" rtl="0" fontAlgn="base">
        <a:lnSpc>
          <a:spcPct val="95000"/>
        </a:lnSpc>
        <a:spcBef>
          <a:spcPct val="0"/>
        </a:spcBef>
        <a:spcAft>
          <a:spcPct val="0"/>
        </a:spcAft>
        <a:defRPr sz="2000" b="1">
          <a:solidFill>
            <a:srgbClr val="1F61A9"/>
          </a:solidFill>
          <a:latin typeface="Calibri" pitchFamily="34" charset="0"/>
        </a:defRPr>
      </a:lvl7pPr>
      <a:lvl8pPr marL="1371600" algn="l" rtl="0" fontAlgn="base">
        <a:lnSpc>
          <a:spcPct val="95000"/>
        </a:lnSpc>
        <a:spcBef>
          <a:spcPct val="0"/>
        </a:spcBef>
        <a:spcAft>
          <a:spcPct val="0"/>
        </a:spcAft>
        <a:defRPr sz="2000" b="1">
          <a:solidFill>
            <a:srgbClr val="1F61A9"/>
          </a:solidFill>
          <a:latin typeface="Calibri" pitchFamily="34" charset="0"/>
        </a:defRPr>
      </a:lvl8pPr>
      <a:lvl9pPr marL="1828800" algn="l" rtl="0" fontAlgn="base">
        <a:lnSpc>
          <a:spcPct val="95000"/>
        </a:lnSpc>
        <a:spcBef>
          <a:spcPct val="0"/>
        </a:spcBef>
        <a:spcAft>
          <a:spcPct val="0"/>
        </a:spcAft>
        <a:defRPr sz="2000" b="1">
          <a:solidFill>
            <a:srgbClr val="1F61A9"/>
          </a:solidFill>
          <a:latin typeface="Calibri" pitchFamily="34" charset="0"/>
        </a:defRPr>
      </a:lvl9pPr>
    </p:titleStyle>
    <p:bodyStyle>
      <a:lvl1pPr marL="173038" indent="-173038" algn="l" rtl="0" eaLnBrk="0" fontAlgn="base" hangingPunct="0">
        <a:spcBef>
          <a:spcPts val="600"/>
        </a:spcBef>
        <a:spcAft>
          <a:spcPct val="0"/>
        </a:spcAft>
        <a:buClr>
          <a:schemeClr val="tx1"/>
        </a:buClr>
        <a:buFont typeface="Wingdings" pitchFamily="2" charset="2"/>
        <a:buChar char="§"/>
        <a:defRPr sz="1400" b="1">
          <a:solidFill>
            <a:schemeClr val="tx1"/>
          </a:solidFill>
          <a:latin typeface="+mn-lt"/>
          <a:ea typeface="+mn-ea"/>
          <a:cs typeface="+mn-cs"/>
        </a:defRPr>
      </a:lvl1pPr>
      <a:lvl2pPr marL="341313" indent="-168275" algn="l" rtl="0" eaLnBrk="0" fontAlgn="base" hangingPunct="0">
        <a:lnSpc>
          <a:spcPct val="95000"/>
        </a:lnSpc>
        <a:spcBef>
          <a:spcPts val="300"/>
        </a:spcBef>
        <a:spcAft>
          <a:spcPct val="0"/>
        </a:spcAft>
        <a:buClr>
          <a:schemeClr val="tx1"/>
        </a:buClr>
        <a:buFont typeface="Arial" pitchFamily="34" charset="0"/>
        <a:buChar char="–"/>
        <a:defRPr sz="1200">
          <a:solidFill>
            <a:schemeClr val="tx1"/>
          </a:solidFill>
          <a:latin typeface="+mn-lt"/>
        </a:defRPr>
      </a:lvl2pPr>
      <a:lvl3pPr marL="514350" indent="-173038" algn="l" rtl="0" eaLnBrk="0" fontAlgn="base" hangingPunct="0">
        <a:lnSpc>
          <a:spcPct val="95000"/>
        </a:lnSpc>
        <a:spcBef>
          <a:spcPct val="0"/>
        </a:spcBef>
        <a:spcAft>
          <a:spcPct val="0"/>
        </a:spcAft>
        <a:buClr>
          <a:schemeClr val="tx1"/>
        </a:buClr>
        <a:buChar char="•"/>
        <a:defRPr sz="1100">
          <a:solidFill>
            <a:schemeClr val="tx1"/>
          </a:solidFill>
          <a:latin typeface="+mn-lt"/>
        </a:defRPr>
      </a:lvl3pPr>
      <a:lvl4pPr marL="630238" indent="-115888" algn="l" rtl="0" eaLnBrk="0" fontAlgn="base" hangingPunct="0">
        <a:lnSpc>
          <a:spcPct val="95000"/>
        </a:lnSpc>
        <a:spcBef>
          <a:spcPct val="0"/>
        </a:spcBef>
        <a:spcAft>
          <a:spcPct val="0"/>
        </a:spcAft>
        <a:buClr>
          <a:schemeClr val="tx1"/>
        </a:buClr>
        <a:buFont typeface="Arial" pitchFamily="34" charset="0"/>
        <a:buChar char="○"/>
        <a:defRPr sz="1050">
          <a:solidFill>
            <a:schemeClr val="tx1"/>
          </a:solidFill>
          <a:latin typeface="+mn-lt"/>
        </a:defRPr>
      </a:lvl4pPr>
      <a:lvl5pPr marL="741363" indent="-111125" algn="l" rtl="0" eaLnBrk="0" fontAlgn="base" hangingPunct="0">
        <a:lnSpc>
          <a:spcPct val="95000"/>
        </a:lnSpc>
        <a:spcBef>
          <a:spcPct val="0"/>
        </a:spcBef>
        <a:spcAft>
          <a:spcPct val="0"/>
        </a:spcAft>
        <a:buClr>
          <a:schemeClr val="tx1"/>
        </a:buClr>
        <a:buSzPct val="75000"/>
        <a:buFont typeface="Wingdings" pitchFamily="2" charset="2"/>
        <a:buChar char="w"/>
        <a:defRPr sz="1050">
          <a:solidFill>
            <a:schemeClr val="tx1"/>
          </a:solidFill>
          <a:latin typeface="+mn-lt"/>
        </a:defRPr>
      </a:lvl5pPr>
      <a:lvl6pPr marL="1655763" indent="-112713" algn="l" rtl="0" fontAlgn="base">
        <a:lnSpc>
          <a:spcPct val="95000"/>
        </a:lnSpc>
        <a:spcBef>
          <a:spcPct val="0"/>
        </a:spcBef>
        <a:spcAft>
          <a:spcPct val="0"/>
        </a:spcAft>
        <a:buClr>
          <a:schemeClr val="tx1"/>
        </a:buClr>
        <a:buSzPct val="75000"/>
        <a:buFont typeface="Wingdings" pitchFamily="2" charset="2"/>
        <a:buChar char="w"/>
        <a:defRPr sz="1200">
          <a:solidFill>
            <a:schemeClr val="tx1"/>
          </a:solidFill>
          <a:latin typeface="+mn-lt"/>
        </a:defRPr>
      </a:lvl6pPr>
      <a:lvl7pPr marL="2112963" indent="-112713" algn="l" rtl="0" fontAlgn="base">
        <a:lnSpc>
          <a:spcPct val="95000"/>
        </a:lnSpc>
        <a:spcBef>
          <a:spcPct val="0"/>
        </a:spcBef>
        <a:spcAft>
          <a:spcPct val="0"/>
        </a:spcAft>
        <a:buClr>
          <a:schemeClr val="tx1"/>
        </a:buClr>
        <a:buSzPct val="75000"/>
        <a:buFont typeface="Wingdings" pitchFamily="2" charset="2"/>
        <a:buChar char="w"/>
        <a:defRPr sz="1200">
          <a:solidFill>
            <a:schemeClr val="tx1"/>
          </a:solidFill>
          <a:latin typeface="+mn-lt"/>
        </a:defRPr>
      </a:lvl7pPr>
      <a:lvl8pPr marL="2570163" indent="-112713" algn="l" rtl="0" fontAlgn="base">
        <a:lnSpc>
          <a:spcPct val="95000"/>
        </a:lnSpc>
        <a:spcBef>
          <a:spcPct val="0"/>
        </a:spcBef>
        <a:spcAft>
          <a:spcPct val="0"/>
        </a:spcAft>
        <a:buClr>
          <a:schemeClr val="tx1"/>
        </a:buClr>
        <a:buSzPct val="75000"/>
        <a:buFont typeface="Wingdings" pitchFamily="2" charset="2"/>
        <a:buChar char="w"/>
        <a:defRPr sz="1200">
          <a:solidFill>
            <a:schemeClr val="tx1"/>
          </a:solidFill>
          <a:latin typeface="+mn-lt"/>
        </a:defRPr>
      </a:lvl8pPr>
      <a:lvl9pPr marL="3027363" indent="-112713" algn="l" rtl="0" fontAlgn="base">
        <a:lnSpc>
          <a:spcPct val="95000"/>
        </a:lnSpc>
        <a:spcBef>
          <a:spcPct val="0"/>
        </a:spcBef>
        <a:spcAft>
          <a:spcPct val="0"/>
        </a:spcAft>
        <a:buClr>
          <a:schemeClr val="tx1"/>
        </a:buClr>
        <a:buSzPct val="75000"/>
        <a:buFont typeface="Wingdings" pitchFamily="2" charset="2"/>
        <a:buChar char="w"/>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png"/><Relationship Id="rId1" Type="http://schemas.openxmlformats.org/officeDocument/2006/relationships/slideLayout" Target="../slideLayouts/slideLayout9.xml"/><Relationship Id="rId4" Type="http://schemas.openxmlformats.org/officeDocument/2006/relationships/image" Target="../media/image13.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emf"/><Relationship Id="rId1" Type="http://schemas.openxmlformats.org/officeDocument/2006/relationships/slideLayout" Target="../slideLayouts/slideLayout9.xml"/><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pn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3.xml"/><Relationship Id="rId6" Type="http://schemas.openxmlformats.org/officeDocument/2006/relationships/image" Target="../media/image32.emf"/><Relationship Id="rId5" Type="http://schemas.openxmlformats.org/officeDocument/2006/relationships/image" Target="../media/image31.emf"/><Relationship Id="rId4" Type="http://schemas.openxmlformats.org/officeDocument/2006/relationships/image" Target="../media/image30.emf"/></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emf"/><Relationship Id="rId1" Type="http://schemas.openxmlformats.org/officeDocument/2006/relationships/slideLayout" Target="../slideLayouts/slideLayout9.xml"/><Relationship Id="rId5" Type="http://schemas.openxmlformats.org/officeDocument/2006/relationships/image" Target="../media/image39.emf"/><Relationship Id="rId4" Type="http://schemas.openxmlformats.org/officeDocument/2006/relationships/image" Target="../media/image38.emf"/></Relationships>
</file>

<file path=ppt/slides/_rels/slide35.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40.emf"/><Relationship Id="rId1" Type="http://schemas.openxmlformats.org/officeDocument/2006/relationships/slideLayout" Target="../slideLayouts/slideLayout9.xml"/><Relationship Id="rId5" Type="http://schemas.openxmlformats.org/officeDocument/2006/relationships/image" Target="../media/image43.emf"/><Relationship Id="rId4" Type="http://schemas.openxmlformats.org/officeDocument/2006/relationships/image" Target="../media/image42.emf"/></Relationships>
</file>

<file path=ppt/slides/_rels/slide36.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image" Target="../media/image44.emf"/><Relationship Id="rId1" Type="http://schemas.openxmlformats.org/officeDocument/2006/relationships/slideLayout" Target="../slideLayouts/slideLayout9.xml"/><Relationship Id="rId5" Type="http://schemas.openxmlformats.org/officeDocument/2006/relationships/image" Target="../media/image47.emf"/><Relationship Id="rId4" Type="http://schemas.openxmlformats.org/officeDocument/2006/relationships/image" Target="../media/image46.emf"/></Relationships>
</file>

<file path=ppt/slides/_rels/slide37.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9.xml"/><Relationship Id="rId5" Type="http://schemas.openxmlformats.org/officeDocument/2006/relationships/image" Target="../media/image52.jpeg"/><Relationship Id="rId4" Type="http://schemas.openxmlformats.org/officeDocument/2006/relationships/image" Target="../media/image51.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2" Type="http://schemas.openxmlformats.org/officeDocument/2006/relationships/image" Target="../media/image53.emf"/><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2" Type="http://schemas.openxmlformats.org/officeDocument/2006/relationships/image" Target="../media/image54.emf"/><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2" Type="http://schemas.openxmlformats.org/officeDocument/2006/relationships/image" Target="../media/image55.emf"/><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3" Type="http://schemas.openxmlformats.org/officeDocument/2006/relationships/image" Target="../media/image57.emf"/><Relationship Id="rId2" Type="http://schemas.openxmlformats.org/officeDocument/2006/relationships/image" Target="../media/image56.emf"/><Relationship Id="rId1" Type="http://schemas.openxmlformats.org/officeDocument/2006/relationships/slideLayout" Target="../slideLayouts/slideLayout9.xml"/><Relationship Id="rId4" Type="http://schemas.openxmlformats.org/officeDocument/2006/relationships/image" Target="../media/image58.emf"/></Relationships>
</file>

<file path=ppt/slides/_rels/slide44.xml.rels><?xml version="1.0" encoding="UTF-8" standalone="yes"?>
<Relationships xmlns="http://schemas.openxmlformats.org/package/2006/relationships"><Relationship Id="rId2" Type="http://schemas.openxmlformats.org/officeDocument/2006/relationships/image" Target="../media/image59.emf"/><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61.emf"/><Relationship Id="rId2" Type="http://schemas.openxmlformats.org/officeDocument/2006/relationships/image" Target="../media/image60.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9.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Landscape style report.   Often associated with PowerPoint.</a:t>
            </a:r>
          </a:p>
          <a:p>
            <a:r>
              <a:rPr lang="en-US" dirty="0"/>
              <a:t>Report suitable for stand-up presentation to live audience.</a:t>
            </a:r>
          </a:p>
          <a:p>
            <a:r>
              <a:rPr lang="en-US" dirty="0"/>
              <a:t>Each page has a heading statement that is generally a complete sentence.</a:t>
            </a:r>
          </a:p>
          <a:p>
            <a:r>
              <a:rPr lang="en-US" dirty="0"/>
              <a:t>The details on each page support the heading.</a:t>
            </a:r>
          </a:p>
          <a:p>
            <a:r>
              <a:rPr lang="en-US" dirty="0"/>
              <a:t>The headings from page-to-page tell a story … a person reviewing the report can read only the headings and gain a good understanding of the entire report.</a:t>
            </a:r>
          </a:p>
          <a:p>
            <a:r>
              <a:rPr lang="en-US" dirty="0"/>
              <a:t>This format minimize unnecessary text and focuses on meaningful data and numbers.</a:t>
            </a:r>
          </a:p>
        </p:txBody>
      </p:sp>
      <p:sp>
        <p:nvSpPr>
          <p:cNvPr id="4" name="Text Placeholder 3"/>
          <p:cNvSpPr>
            <a:spLocks noGrp="1"/>
          </p:cNvSpPr>
          <p:nvPr>
            <p:ph type="body" idx="10"/>
          </p:nvPr>
        </p:nvSpPr>
        <p:spPr/>
        <p:txBody>
          <a:bodyPr/>
          <a:lstStyle/>
          <a:p>
            <a:r>
              <a:rPr lang="en-US"/>
              <a:t>The McKinsey Presentation Style</a:t>
            </a:r>
            <a:endParaRPr lang="en-US" dirty="0"/>
          </a:p>
        </p:txBody>
      </p:sp>
      <p:sp>
        <p:nvSpPr>
          <p:cNvPr id="9" name="Text Placeholder 8">
            <a:extLst>
              <a:ext uri="{FF2B5EF4-FFF2-40B4-BE49-F238E27FC236}">
                <a16:creationId xmlns:a16="http://schemas.microsoft.com/office/drawing/2014/main" id="{C254B4EE-371A-4339-BEA7-6220E680C4E9}"/>
              </a:ext>
            </a:extLst>
          </p:cNvPr>
          <p:cNvSpPr>
            <a:spLocks noGrp="1"/>
          </p:cNvSpPr>
          <p:nvPr>
            <p:ph type="body" sz="quarter" idx="11"/>
          </p:nvPr>
        </p:nvSpPr>
        <p:spPr/>
        <p:txBody>
          <a:bodyPr/>
          <a:lstStyle/>
          <a:p>
            <a:r>
              <a:rPr lang="en-US" dirty="0"/>
              <a:t>Instructions</a:t>
            </a:r>
          </a:p>
        </p:txBody>
      </p:sp>
      <p:sp>
        <p:nvSpPr>
          <p:cNvPr id="2" name="Title 1"/>
          <p:cNvSpPr>
            <a:spLocks noGrp="1"/>
          </p:cNvSpPr>
          <p:nvPr>
            <p:ph type="title"/>
          </p:nvPr>
        </p:nvSpPr>
        <p:spPr/>
        <p:txBody>
          <a:bodyPr/>
          <a:lstStyle/>
          <a:p>
            <a:r>
              <a:rPr lang="en-US" dirty="0"/>
              <a:t>This reserve study report template uses a format that is credited to McKinsey &amp; Company for creating clear, concise reports  … many major corporations use this format for their consulting work.</a:t>
            </a:r>
          </a:p>
        </p:txBody>
      </p:sp>
      <p:pic>
        <p:nvPicPr>
          <p:cNvPr id="31746" name="Picture 2" descr="Image result for mckinsey logo"/>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928175" y="931019"/>
            <a:ext cx="1559199" cy="51398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969350" y="57750"/>
            <a:ext cx="1069139" cy="307777"/>
          </a:xfrm>
          <a:prstGeom prst="rect">
            <a:avLst/>
          </a:prstGeom>
          <a:solidFill>
            <a:srgbClr val="FFC000"/>
          </a:solidFill>
          <a:ln w="19050">
            <a:solidFill>
              <a:schemeClr val="tx1"/>
            </a:solidFill>
          </a:ln>
        </p:spPr>
        <p:txBody>
          <a:bodyPr wrap="none" rtlCol="0">
            <a:spAutoFit/>
          </a:bodyPr>
          <a:lstStyle/>
          <a:p>
            <a:pPr algn="ctr"/>
            <a:r>
              <a:rPr lang="en-US" sz="1400" b="1" dirty="0">
                <a:solidFill>
                  <a:schemeClr val="tx1"/>
                </a:solidFill>
              </a:rPr>
              <a:t>Instructions</a:t>
            </a:r>
          </a:p>
        </p:txBody>
      </p:sp>
    </p:spTree>
    <p:extLst>
      <p:ext uri="{BB962C8B-B14F-4D97-AF65-F5344CB8AC3E}">
        <p14:creationId xmlns:p14="http://schemas.microsoft.com/office/powerpoint/2010/main" val="19790204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5054D6A7-9924-4955-8D64-86F585EE679E}"/>
              </a:ext>
            </a:extLst>
          </p:cNvPr>
          <p:cNvSpPr>
            <a:spLocks noGrp="1"/>
          </p:cNvSpPr>
          <p:nvPr>
            <p:ph type="title"/>
          </p:nvPr>
        </p:nvSpPr>
        <p:spPr/>
        <p:txBody>
          <a:bodyPr/>
          <a:lstStyle/>
          <a:p>
            <a:r>
              <a:rPr lang="en-US" dirty="0"/>
              <a:t>This Reserve Analysis is prepared for Our Association.</a:t>
            </a:r>
            <a:br>
              <a:rPr lang="en-US" dirty="0"/>
            </a:br>
            <a:endParaRPr lang="en-US" dirty="0"/>
          </a:p>
        </p:txBody>
      </p:sp>
      <p:sp>
        <p:nvSpPr>
          <p:cNvPr id="14" name="Text Placeholder 13">
            <a:extLst>
              <a:ext uri="{FF2B5EF4-FFF2-40B4-BE49-F238E27FC236}">
                <a16:creationId xmlns:a16="http://schemas.microsoft.com/office/drawing/2014/main" id="{C4C88AC6-3CAA-4423-A91C-0DABC1BA09BE}"/>
              </a:ext>
            </a:extLst>
          </p:cNvPr>
          <p:cNvSpPr>
            <a:spLocks noGrp="1"/>
          </p:cNvSpPr>
          <p:nvPr>
            <p:ph type="body" sz="quarter" idx="11"/>
          </p:nvPr>
        </p:nvSpPr>
        <p:spPr/>
        <p:txBody>
          <a:bodyPr/>
          <a:lstStyle/>
          <a:p>
            <a:r>
              <a:rPr lang="en-US" dirty="0"/>
              <a:t>Executive Summary</a:t>
            </a:r>
          </a:p>
        </p:txBody>
      </p:sp>
      <p:graphicFrame>
        <p:nvGraphicFramePr>
          <p:cNvPr id="4" name="Table 3"/>
          <p:cNvGraphicFramePr>
            <a:graphicFrameLocks noGrp="1"/>
          </p:cNvGraphicFramePr>
          <p:nvPr>
            <p:extLst>
              <p:ext uri="{D42A27DB-BD31-4B8C-83A1-F6EECF244321}">
                <p14:modId xmlns:p14="http://schemas.microsoft.com/office/powerpoint/2010/main" val="2114510108"/>
              </p:ext>
            </p:extLst>
          </p:nvPr>
        </p:nvGraphicFramePr>
        <p:xfrm>
          <a:off x="270787" y="1503034"/>
          <a:ext cx="3071247" cy="4226560"/>
        </p:xfrm>
        <a:graphic>
          <a:graphicData uri="http://schemas.openxmlformats.org/drawingml/2006/table">
            <a:tbl>
              <a:tblPr firstRow="1" bandRow="1">
                <a:tableStyleId>{5202B0CA-FC54-4496-8BCA-5EF66A818D29}</a:tableStyleId>
              </a:tblPr>
              <a:tblGrid>
                <a:gridCol w="1265695">
                  <a:extLst>
                    <a:ext uri="{9D8B030D-6E8A-4147-A177-3AD203B41FA5}">
                      <a16:colId xmlns:a16="http://schemas.microsoft.com/office/drawing/2014/main" val="20000"/>
                    </a:ext>
                  </a:extLst>
                </a:gridCol>
                <a:gridCol w="1805552">
                  <a:extLst>
                    <a:ext uri="{9D8B030D-6E8A-4147-A177-3AD203B41FA5}">
                      <a16:colId xmlns:a16="http://schemas.microsoft.com/office/drawing/2014/main" val="20001"/>
                    </a:ext>
                  </a:extLst>
                </a:gridCol>
              </a:tblGrid>
              <a:tr h="370840">
                <a:tc>
                  <a:txBody>
                    <a:bodyPr/>
                    <a:lstStyle/>
                    <a:p>
                      <a:r>
                        <a:rPr lang="en-US" sz="1200" b="1" dirty="0">
                          <a:solidFill>
                            <a:schemeClr val="tx1"/>
                          </a:solidFill>
                        </a:rPr>
                        <a:t>Name of Association</a:t>
                      </a:r>
                    </a:p>
                  </a:txBody>
                  <a:tcPr marL="45720" marR="45720" anchor="ctr">
                    <a:solidFill>
                      <a:schemeClr val="bg1">
                        <a:lumMod val="85000"/>
                      </a:schemeClr>
                    </a:solidFill>
                  </a:tcPr>
                </a:tc>
                <a:tc>
                  <a:txBody>
                    <a:bodyPr/>
                    <a:lstStyle/>
                    <a:p>
                      <a:r>
                        <a:rPr lang="en-US" sz="1200" b="1" dirty="0">
                          <a:solidFill>
                            <a:schemeClr val="tx1"/>
                          </a:solidFill>
                        </a:rPr>
                        <a:t>Our Association Name</a:t>
                      </a:r>
                    </a:p>
                  </a:txBody>
                  <a:tcPr marL="45720" marR="45720" anchor="ctr">
                    <a:solidFill>
                      <a:schemeClr val="bg1">
                        <a:lumMod val="85000"/>
                      </a:schemeClr>
                    </a:solidFill>
                  </a:tcPr>
                </a:tc>
                <a:extLst>
                  <a:ext uri="{0D108BD9-81ED-4DB2-BD59-A6C34878D82A}">
                    <a16:rowId xmlns:a16="http://schemas.microsoft.com/office/drawing/2014/main" val="10000"/>
                  </a:ext>
                </a:extLst>
              </a:tr>
              <a:tr h="370840">
                <a:tc>
                  <a:txBody>
                    <a:bodyPr/>
                    <a:lstStyle/>
                    <a:p>
                      <a:r>
                        <a:rPr lang="en-US" sz="1200" b="1" dirty="0">
                          <a:solidFill>
                            <a:schemeClr val="tx1"/>
                          </a:solidFill>
                        </a:rPr>
                        <a:t>City and State</a:t>
                      </a:r>
                    </a:p>
                  </a:txBody>
                  <a:tcPr marL="45720" marR="45720" anchor="ctr"/>
                </a:tc>
                <a:tc>
                  <a:txBody>
                    <a:bodyPr/>
                    <a:lstStyle/>
                    <a:p>
                      <a:r>
                        <a:rPr lang="en-US" sz="1200" b="1" dirty="0">
                          <a:solidFill>
                            <a:schemeClr val="tx1"/>
                          </a:solidFill>
                        </a:rPr>
                        <a:t>My City, My State</a:t>
                      </a:r>
                    </a:p>
                  </a:txBody>
                  <a:tcPr marL="45720" marR="45720" anchor="ctr"/>
                </a:tc>
                <a:extLst>
                  <a:ext uri="{0D108BD9-81ED-4DB2-BD59-A6C34878D82A}">
                    <a16:rowId xmlns:a16="http://schemas.microsoft.com/office/drawing/2014/main" val="10001"/>
                  </a:ext>
                </a:extLst>
              </a:tr>
              <a:tr h="370840">
                <a:tc>
                  <a:txBody>
                    <a:bodyPr/>
                    <a:lstStyle/>
                    <a:p>
                      <a:r>
                        <a:rPr lang="en-US" sz="1200" b="1" dirty="0">
                          <a:solidFill>
                            <a:schemeClr val="tx1"/>
                          </a:solidFill>
                        </a:rPr>
                        <a:t>Type</a:t>
                      </a:r>
                    </a:p>
                  </a:txBody>
                  <a:tcPr marL="45720" marR="45720" anchor="ctr"/>
                </a:tc>
                <a:tc>
                  <a:txBody>
                    <a:bodyPr/>
                    <a:lstStyle/>
                    <a:p>
                      <a:r>
                        <a:rPr lang="en-US" sz="1200" b="1" dirty="0">
                          <a:solidFill>
                            <a:schemeClr val="tx1"/>
                          </a:solidFill>
                        </a:rPr>
                        <a:t>Single family detached homes</a:t>
                      </a:r>
                    </a:p>
                  </a:txBody>
                  <a:tcPr marL="45720" marR="45720" anchor="ctr"/>
                </a:tc>
                <a:extLst>
                  <a:ext uri="{0D108BD9-81ED-4DB2-BD59-A6C34878D82A}">
                    <a16:rowId xmlns:a16="http://schemas.microsoft.com/office/drawing/2014/main" val="10002"/>
                  </a:ext>
                </a:extLst>
              </a:tr>
              <a:tr h="370840">
                <a:tc>
                  <a:txBody>
                    <a:bodyPr/>
                    <a:lstStyle/>
                    <a:p>
                      <a:r>
                        <a:rPr lang="en-US" sz="1200" b="1" dirty="0">
                          <a:solidFill>
                            <a:schemeClr val="tx1"/>
                          </a:solidFill>
                        </a:rPr>
                        <a:t>Number of Units</a:t>
                      </a:r>
                    </a:p>
                  </a:txBody>
                  <a:tcPr marL="45720" marR="45720" anchor="ctr"/>
                </a:tc>
                <a:tc>
                  <a:txBody>
                    <a:bodyPr/>
                    <a:lstStyle/>
                    <a:p>
                      <a:r>
                        <a:rPr lang="en-US" sz="1200" b="1" dirty="0">
                          <a:solidFill>
                            <a:schemeClr val="tx1"/>
                          </a:solidFill>
                        </a:rPr>
                        <a:t>113</a:t>
                      </a:r>
                    </a:p>
                  </a:txBody>
                  <a:tcPr marL="45720" marR="45720" anchor="ctr"/>
                </a:tc>
                <a:extLst>
                  <a:ext uri="{0D108BD9-81ED-4DB2-BD59-A6C34878D82A}">
                    <a16:rowId xmlns:a16="http://schemas.microsoft.com/office/drawing/2014/main" val="10003"/>
                  </a:ext>
                </a:extLst>
              </a:tr>
              <a:tr h="370840">
                <a:tc>
                  <a:txBody>
                    <a:bodyPr/>
                    <a:lstStyle/>
                    <a:p>
                      <a:r>
                        <a:rPr lang="en-US" sz="1200" b="1" dirty="0">
                          <a:solidFill>
                            <a:schemeClr val="tx1"/>
                          </a:solidFill>
                        </a:rPr>
                        <a:t>Age</a:t>
                      </a:r>
                    </a:p>
                  </a:txBody>
                  <a:tcPr marL="45720" marR="45720" anchor="ctr"/>
                </a:tc>
                <a:tc>
                  <a:txBody>
                    <a:bodyPr/>
                    <a:lstStyle/>
                    <a:p>
                      <a:r>
                        <a:rPr lang="en-US" sz="1200" b="1" dirty="0">
                          <a:solidFill>
                            <a:schemeClr val="tx1"/>
                          </a:solidFill>
                        </a:rPr>
                        <a:t>22 years, community founded 1995</a:t>
                      </a:r>
                    </a:p>
                  </a:txBody>
                  <a:tcPr marL="45720" marR="45720" anchor="ctr"/>
                </a:tc>
                <a:extLst>
                  <a:ext uri="{0D108BD9-81ED-4DB2-BD59-A6C34878D82A}">
                    <a16:rowId xmlns:a16="http://schemas.microsoft.com/office/drawing/2014/main" val="10004"/>
                  </a:ext>
                </a:extLst>
              </a:tr>
              <a:tr h="370840">
                <a:tc>
                  <a:txBody>
                    <a:bodyPr/>
                    <a:lstStyle/>
                    <a:p>
                      <a:r>
                        <a:rPr lang="en-US" sz="1200" b="1" dirty="0">
                          <a:solidFill>
                            <a:schemeClr val="tx1"/>
                          </a:solidFill>
                        </a:rPr>
                        <a:t>Fiscal Year End</a:t>
                      </a:r>
                    </a:p>
                  </a:txBody>
                  <a:tcPr marL="45720" marR="45720" anchor="ctr"/>
                </a:tc>
                <a:tc>
                  <a:txBody>
                    <a:bodyPr/>
                    <a:lstStyle/>
                    <a:p>
                      <a:r>
                        <a:rPr lang="en-US" sz="1200" b="1" dirty="0">
                          <a:solidFill>
                            <a:schemeClr val="tx1"/>
                          </a:solidFill>
                        </a:rPr>
                        <a:t>31 Dec 2020</a:t>
                      </a:r>
                    </a:p>
                  </a:txBody>
                  <a:tcPr marL="45720" marR="45720" anchor="ctr"/>
                </a:tc>
                <a:extLst>
                  <a:ext uri="{0D108BD9-81ED-4DB2-BD59-A6C34878D82A}">
                    <a16:rowId xmlns:a16="http://schemas.microsoft.com/office/drawing/2014/main" val="10005"/>
                  </a:ext>
                </a:extLst>
              </a:tr>
              <a:tr h="370840">
                <a:tc>
                  <a:txBody>
                    <a:bodyPr/>
                    <a:lstStyle/>
                    <a:p>
                      <a:r>
                        <a:rPr lang="en-US" sz="1200" b="1" dirty="0">
                          <a:solidFill>
                            <a:schemeClr val="tx1"/>
                          </a:solidFill>
                        </a:rPr>
                        <a:t>Level of Reserve</a:t>
                      </a:r>
                      <a:r>
                        <a:rPr lang="en-US" sz="1200" b="1" baseline="0" dirty="0">
                          <a:solidFill>
                            <a:schemeClr val="tx1"/>
                          </a:solidFill>
                        </a:rPr>
                        <a:t> Study</a:t>
                      </a:r>
                      <a:endParaRPr lang="en-US" sz="1200" b="1" dirty="0">
                        <a:solidFill>
                          <a:schemeClr val="tx1"/>
                        </a:solidFill>
                      </a:endParaRPr>
                    </a:p>
                  </a:txBody>
                  <a:tcPr marL="45720" marR="45720" anchor="ctr"/>
                </a:tc>
                <a:tc>
                  <a:txBody>
                    <a:bodyPr/>
                    <a:lstStyle/>
                    <a:p>
                      <a:r>
                        <a:rPr lang="en-US" sz="1200" b="1" baseline="0" dirty="0">
                          <a:solidFill>
                            <a:schemeClr val="tx1"/>
                          </a:solidFill>
                        </a:rPr>
                        <a:t>Update Reserve Study with Site Visit</a:t>
                      </a:r>
                    </a:p>
                  </a:txBody>
                  <a:tcPr marL="45720" marR="45720" anchor="ctr"/>
                </a:tc>
                <a:extLst>
                  <a:ext uri="{0D108BD9-81ED-4DB2-BD59-A6C34878D82A}">
                    <a16:rowId xmlns:a16="http://schemas.microsoft.com/office/drawing/2014/main" val="10006"/>
                  </a:ext>
                </a:extLst>
              </a:tr>
              <a:tr h="370840">
                <a:tc>
                  <a:txBody>
                    <a:bodyPr/>
                    <a:lstStyle/>
                    <a:p>
                      <a:r>
                        <a:rPr lang="en-US" sz="1200" b="1" dirty="0">
                          <a:solidFill>
                            <a:schemeClr val="tx1"/>
                          </a:solidFill>
                        </a:rPr>
                        <a:t>Management Company</a:t>
                      </a:r>
                    </a:p>
                  </a:txBody>
                  <a:tcPr marL="45720" marR="45720" anchor="ctr"/>
                </a:tc>
                <a:tc>
                  <a:txBody>
                    <a:bodyPr/>
                    <a:lstStyle/>
                    <a:p>
                      <a:r>
                        <a:rPr lang="en-US" sz="1200" b="1" baseline="0" dirty="0">
                          <a:solidFill>
                            <a:schemeClr val="tx1"/>
                          </a:solidFill>
                        </a:rPr>
                        <a:t>Our </a:t>
                      </a:r>
                      <a:r>
                        <a:rPr lang="en-US" sz="1200" b="1" baseline="0" dirty="0" err="1">
                          <a:solidFill>
                            <a:schemeClr val="tx1"/>
                          </a:solidFill>
                        </a:rPr>
                        <a:t>Mgt</a:t>
                      </a:r>
                      <a:r>
                        <a:rPr lang="en-US" sz="1200" b="1" baseline="0" dirty="0">
                          <a:solidFill>
                            <a:schemeClr val="tx1"/>
                          </a:solidFill>
                        </a:rPr>
                        <a:t> Company</a:t>
                      </a:r>
                    </a:p>
                  </a:txBody>
                  <a:tcPr marL="45720" marR="45720" anchor="ctr"/>
                </a:tc>
                <a:extLst>
                  <a:ext uri="{0D108BD9-81ED-4DB2-BD59-A6C34878D82A}">
                    <a16:rowId xmlns:a16="http://schemas.microsoft.com/office/drawing/2014/main" val="10007"/>
                  </a:ext>
                </a:extLst>
              </a:tr>
              <a:tr h="370840">
                <a:tc>
                  <a:txBody>
                    <a:bodyPr/>
                    <a:lstStyle/>
                    <a:p>
                      <a:r>
                        <a:rPr lang="en-US" sz="1200" b="1" dirty="0">
                          <a:solidFill>
                            <a:schemeClr val="tx1"/>
                          </a:solidFill>
                        </a:rPr>
                        <a:t>Date Prepared</a:t>
                      </a:r>
                    </a:p>
                  </a:txBody>
                  <a:tcPr marL="45720" marR="45720" anchor="ctr"/>
                </a:tc>
                <a:tc>
                  <a:txBody>
                    <a:bodyPr/>
                    <a:lstStyle/>
                    <a:p>
                      <a:r>
                        <a:rPr lang="en-US" sz="1200" b="1" baseline="0" dirty="0">
                          <a:solidFill>
                            <a:schemeClr val="tx1"/>
                          </a:solidFill>
                        </a:rPr>
                        <a:t>01 February 2020</a:t>
                      </a:r>
                    </a:p>
                  </a:txBody>
                  <a:tcPr marL="45720" marR="45720" anchor="ctr"/>
                </a:tc>
                <a:extLst>
                  <a:ext uri="{0D108BD9-81ED-4DB2-BD59-A6C34878D82A}">
                    <a16:rowId xmlns:a16="http://schemas.microsoft.com/office/drawing/2014/main" val="10008"/>
                  </a:ext>
                </a:extLst>
              </a:tr>
              <a:tr h="370840">
                <a:tc>
                  <a:txBody>
                    <a:bodyPr/>
                    <a:lstStyle/>
                    <a:p>
                      <a:r>
                        <a:rPr lang="en-US" sz="1200" b="1" dirty="0">
                          <a:solidFill>
                            <a:schemeClr val="tx1"/>
                          </a:solidFill>
                        </a:rPr>
                        <a:t>Funding Strategy for Analysis</a:t>
                      </a:r>
                    </a:p>
                  </a:txBody>
                  <a:tcPr marL="45720" marR="45720" anchor="ctr"/>
                </a:tc>
                <a:tc>
                  <a:txBody>
                    <a:bodyPr/>
                    <a:lstStyle/>
                    <a:p>
                      <a:r>
                        <a:rPr lang="en-US" sz="1200" b="1" baseline="0" dirty="0">
                          <a:solidFill>
                            <a:schemeClr val="tx1"/>
                          </a:solidFill>
                        </a:rPr>
                        <a:t>Threshold Funding</a:t>
                      </a:r>
                    </a:p>
                  </a:txBody>
                  <a:tcPr marL="45720" marR="45720" anchor="ctr"/>
                </a:tc>
                <a:extLst>
                  <a:ext uri="{0D108BD9-81ED-4DB2-BD59-A6C34878D82A}">
                    <a16:rowId xmlns:a16="http://schemas.microsoft.com/office/drawing/2014/main" val="10009"/>
                  </a:ext>
                </a:extLst>
              </a:tr>
            </a:tbl>
          </a:graphicData>
        </a:graphic>
      </p:graphicFrame>
      <p:pic>
        <p:nvPicPr>
          <p:cNvPr id="2355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531102" y="1623121"/>
            <a:ext cx="4060577" cy="2023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ounded Rectangular Callout 4"/>
          <p:cNvSpPr/>
          <p:nvPr/>
        </p:nvSpPr>
        <p:spPr bwMode="auto">
          <a:xfrm>
            <a:off x="4531102" y="691419"/>
            <a:ext cx="2149446" cy="698970"/>
          </a:xfrm>
          <a:prstGeom prst="wedgeRoundRectCallout">
            <a:avLst>
              <a:gd name="adj1" fmla="val -101478"/>
              <a:gd name="adj2" fmla="val 72500"/>
              <a:gd name="adj3" fmla="val 16667"/>
            </a:avLst>
          </a:prstGeom>
          <a:solidFill>
            <a:schemeClr val="accent1">
              <a:lumMod val="20000"/>
              <a:lumOff val="80000"/>
            </a:schemeClr>
          </a:solidFill>
          <a:ln w="19050"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90000"/>
              </a:lnSpc>
              <a:spcBef>
                <a:spcPct val="50000"/>
              </a:spcBef>
              <a:spcAft>
                <a:spcPct val="0"/>
              </a:spcAft>
              <a:buClrTx/>
              <a:buSzTx/>
              <a:buFontTx/>
              <a:buNone/>
              <a:tabLst/>
            </a:pPr>
            <a:r>
              <a:rPr kumimoji="0" lang="en-US" sz="1200" b="1" i="0" u="none" strike="noStrike" cap="none" normalizeH="0" baseline="0" dirty="0">
                <a:ln>
                  <a:noFill/>
                </a:ln>
                <a:solidFill>
                  <a:schemeClr val="tx2"/>
                </a:solidFill>
                <a:effectLst/>
                <a:latin typeface="Calibri" pitchFamily="34" charset="0"/>
              </a:rPr>
              <a:t>Update this</a:t>
            </a:r>
            <a:r>
              <a:rPr kumimoji="0" lang="en-US" sz="1200" b="1" i="0" u="none" strike="noStrike" cap="none" normalizeH="0" dirty="0">
                <a:ln>
                  <a:noFill/>
                </a:ln>
                <a:solidFill>
                  <a:schemeClr val="tx2"/>
                </a:solidFill>
                <a:effectLst/>
                <a:latin typeface="Calibri" pitchFamily="34" charset="0"/>
              </a:rPr>
              <a:t> table to describe your current community or HOA</a:t>
            </a:r>
            <a:endParaRPr kumimoji="0" lang="en-US" sz="1200" b="1" i="0" u="none" strike="noStrike" cap="none" normalizeH="0" baseline="0" dirty="0">
              <a:ln>
                <a:noFill/>
              </a:ln>
              <a:solidFill>
                <a:schemeClr val="tx2"/>
              </a:solidFill>
              <a:effectLst/>
              <a:latin typeface="Calibri" pitchFamily="34" charset="0"/>
            </a:endParaRPr>
          </a:p>
        </p:txBody>
      </p:sp>
      <p:sp>
        <p:nvSpPr>
          <p:cNvPr id="6" name="Rounded Rectangular Callout 5"/>
          <p:cNvSpPr/>
          <p:nvPr/>
        </p:nvSpPr>
        <p:spPr bwMode="auto">
          <a:xfrm>
            <a:off x="5890661" y="5009948"/>
            <a:ext cx="1410101" cy="653796"/>
          </a:xfrm>
          <a:prstGeom prst="wedgeRoundRectCallout">
            <a:avLst>
              <a:gd name="adj1" fmla="val -20591"/>
              <a:gd name="adj2" fmla="val -135082"/>
              <a:gd name="adj3" fmla="val 16667"/>
            </a:avLst>
          </a:prstGeom>
          <a:solidFill>
            <a:schemeClr val="accent1">
              <a:lumMod val="20000"/>
              <a:lumOff val="80000"/>
            </a:schemeClr>
          </a:solidFill>
          <a:ln w="19050"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90000"/>
              </a:lnSpc>
              <a:spcBef>
                <a:spcPct val="50000"/>
              </a:spcBef>
              <a:spcAft>
                <a:spcPct val="0"/>
              </a:spcAft>
              <a:buClrTx/>
              <a:buSzTx/>
              <a:buFontTx/>
              <a:buNone/>
              <a:tabLst/>
            </a:pPr>
            <a:r>
              <a:rPr kumimoji="0" lang="en-US" sz="1200" b="1" i="0" u="none" strike="noStrike" cap="none" normalizeH="0" baseline="0" dirty="0">
                <a:ln>
                  <a:noFill/>
                </a:ln>
                <a:solidFill>
                  <a:schemeClr val="tx2"/>
                </a:solidFill>
                <a:effectLst/>
                <a:latin typeface="Calibri" pitchFamily="34" charset="0"/>
              </a:rPr>
              <a:t>You can place a map</a:t>
            </a:r>
            <a:r>
              <a:rPr kumimoji="0" lang="en-US" sz="1200" b="1" i="0" u="none" strike="noStrike" cap="none" normalizeH="0" dirty="0">
                <a:ln>
                  <a:noFill/>
                </a:ln>
                <a:solidFill>
                  <a:schemeClr val="tx2"/>
                </a:solidFill>
                <a:effectLst/>
                <a:latin typeface="Calibri" pitchFamily="34" charset="0"/>
              </a:rPr>
              <a:t> or other graphic here.</a:t>
            </a:r>
            <a:endParaRPr kumimoji="0" lang="en-US" sz="1200" b="1" i="0" u="none" strike="noStrike" cap="none" normalizeH="0" baseline="0" dirty="0">
              <a:ln>
                <a:noFill/>
              </a:ln>
              <a:solidFill>
                <a:schemeClr val="tx2"/>
              </a:solidFill>
              <a:effectLst/>
              <a:latin typeface="Calibri" pitchFamily="34" charset="0"/>
            </a:endParaRPr>
          </a:p>
        </p:txBody>
      </p:sp>
      <p:sp>
        <p:nvSpPr>
          <p:cNvPr id="10" name="Rounded Rectangular Callout 4">
            <a:extLst>
              <a:ext uri="{FF2B5EF4-FFF2-40B4-BE49-F238E27FC236}">
                <a16:creationId xmlns:a16="http://schemas.microsoft.com/office/drawing/2014/main" id="{74A6CA55-A36A-480B-8AE6-D481D1441B57}"/>
              </a:ext>
            </a:extLst>
          </p:cNvPr>
          <p:cNvSpPr/>
          <p:nvPr/>
        </p:nvSpPr>
        <p:spPr bwMode="auto">
          <a:xfrm>
            <a:off x="5383949" y="96213"/>
            <a:ext cx="2149446" cy="439258"/>
          </a:xfrm>
          <a:prstGeom prst="wedgeRoundRectCallout">
            <a:avLst>
              <a:gd name="adj1" fmla="val -222557"/>
              <a:gd name="adj2" fmla="val -14159"/>
              <a:gd name="adj3" fmla="val 16667"/>
            </a:avLst>
          </a:prstGeom>
          <a:solidFill>
            <a:schemeClr val="accent1">
              <a:lumMod val="20000"/>
              <a:lumOff val="80000"/>
            </a:schemeClr>
          </a:solidFill>
          <a:ln w="19050"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90000"/>
              </a:lnSpc>
              <a:spcBef>
                <a:spcPct val="50000"/>
              </a:spcBef>
              <a:spcAft>
                <a:spcPct val="0"/>
              </a:spcAft>
              <a:buClrTx/>
              <a:buSzTx/>
              <a:buFontTx/>
              <a:buNone/>
              <a:tabLst/>
            </a:pPr>
            <a:r>
              <a:rPr kumimoji="0" lang="en-US" sz="1200" b="1" i="0" u="none" strike="noStrike" cap="none" normalizeH="0" baseline="0" dirty="0">
                <a:ln>
                  <a:noFill/>
                </a:ln>
                <a:solidFill>
                  <a:schemeClr val="tx2"/>
                </a:solidFill>
                <a:effectLst/>
                <a:latin typeface="Calibri" pitchFamily="34" charset="0"/>
              </a:rPr>
              <a:t>This section should match the section break page</a:t>
            </a:r>
          </a:p>
        </p:txBody>
      </p:sp>
    </p:spTree>
    <p:extLst>
      <p:ext uri="{BB962C8B-B14F-4D97-AF65-F5344CB8AC3E}">
        <p14:creationId xmlns:p14="http://schemas.microsoft.com/office/powerpoint/2010/main" val="22704933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A5D1B6E-BDB0-48A8-BE03-634920D00995}"/>
              </a:ext>
            </a:extLst>
          </p:cNvPr>
          <p:cNvSpPr>
            <a:spLocks noGrp="1"/>
          </p:cNvSpPr>
          <p:nvPr>
            <p:ph type="title"/>
          </p:nvPr>
        </p:nvSpPr>
        <p:spPr/>
        <p:txBody>
          <a:bodyPr/>
          <a:lstStyle/>
          <a:p>
            <a:r>
              <a:rPr lang="en-US" dirty="0"/>
              <a:t>The financial outlook for the association is excellent. The association’s reserve balance is 86% of the fully funded balance and is considered very strong with a very low risk of a special assessment. </a:t>
            </a:r>
          </a:p>
        </p:txBody>
      </p:sp>
      <p:sp>
        <p:nvSpPr>
          <p:cNvPr id="6" name="Text Placeholder 5">
            <a:extLst>
              <a:ext uri="{FF2B5EF4-FFF2-40B4-BE49-F238E27FC236}">
                <a16:creationId xmlns:a16="http://schemas.microsoft.com/office/drawing/2014/main" id="{8B6C41C1-2BC9-4E3D-B54B-4052852150DA}"/>
              </a:ext>
            </a:extLst>
          </p:cNvPr>
          <p:cNvSpPr>
            <a:spLocks noGrp="1"/>
          </p:cNvSpPr>
          <p:nvPr>
            <p:ph type="body" sz="quarter" idx="11"/>
          </p:nvPr>
        </p:nvSpPr>
        <p:spPr/>
        <p:txBody>
          <a:bodyPr/>
          <a:lstStyle/>
          <a:p>
            <a:r>
              <a:rPr lang="en-US" dirty="0"/>
              <a:t>Executive Summary</a:t>
            </a:r>
          </a:p>
          <a:p>
            <a:endParaRPr lang="en-US" dirty="0"/>
          </a:p>
        </p:txBody>
      </p:sp>
      <p:sp>
        <p:nvSpPr>
          <p:cNvPr id="22" name="Rounded Rectangular Callout 5">
            <a:extLst>
              <a:ext uri="{FF2B5EF4-FFF2-40B4-BE49-F238E27FC236}">
                <a16:creationId xmlns:a16="http://schemas.microsoft.com/office/drawing/2014/main" id="{FC17010E-7E34-4FDE-AFCB-A37E86BEFC0B}"/>
              </a:ext>
            </a:extLst>
          </p:cNvPr>
          <p:cNvSpPr/>
          <p:nvPr/>
        </p:nvSpPr>
        <p:spPr bwMode="auto">
          <a:xfrm>
            <a:off x="7514608" y="1104706"/>
            <a:ext cx="1410101" cy="469916"/>
          </a:xfrm>
          <a:prstGeom prst="wedgeRoundRectCallout">
            <a:avLst>
              <a:gd name="adj1" fmla="val -44274"/>
              <a:gd name="adj2" fmla="val -97749"/>
              <a:gd name="adj3" fmla="val 16667"/>
            </a:avLst>
          </a:prstGeom>
          <a:solidFill>
            <a:schemeClr val="accent6">
              <a:lumMod val="75000"/>
            </a:schemeClr>
          </a:solidFill>
          <a:ln w="19050" cap="flat" cmpd="sng" algn="ctr">
            <a:solidFill>
              <a:schemeClr val="accent6">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defPPr>
              <a:defRPr lang="en-US"/>
            </a:defPPr>
            <a:lvl1pPr algn="l" rtl="0" fontAlgn="base">
              <a:spcBef>
                <a:spcPct val="0"/>
              </a:spcBef>
              <a:spcAft>
                <a:spcPct val="0"/>
              </a:spcAft>
              <a:defRPr sz="1200" kern="1200">
                <a:solidFill>
                  <a:srgbClr val="3366FF"/>
                </a:solidFill>
                <a:latin typeface="Calibri" pitchFamily="34" charset="0"/>
                <a:ea typeface="+mn-ea"/>
                <a:cs typeface="Arial" pitchFamily="34" charset="0"/>
              </a:defRPr>
            </a:lvl1pPr>
            <a:lvl2pPr marL="457200" algn="l" rtl="0" fontAlgn="base">
              <a:spcBef>
                <a:spcPct val="0"/>
              </a:spcBef>
              <a:spcAft>
                <a:spcPct val="0"/>
              </a:spcAft>
              <a:defRPr sz="1200" kern="1200">
                <a:solidFill>
                  <a:srgbClr val="3366FF"/>
                </a:solidFill>
                <a:latin typeface="Calibri" pitchFamily="34" charset="0"/>
                <a:ea typeface="+mn-ea"/>
                <a:cs typeface="Arial" pitchFamily="34" charset="0"/>
              </a:defRPr>
            </a:lvl2pPr>
            <a:lvl3pPr marL="914400" algn="l" rtl="0" fontAlgn="base">
              <a:spcBef>
                <a:spcPct val="0"/>
              </a:spcBef>
              <a:spcAft>
                <a:spcPct val="0"/>
              </a:spcAft>
              <a:defRPr sz="1200" kern="1200">
                <a:solidFill>
                  <a:srgbClr val="3366FF"/>
                </a:solidFill>
                <a:latin typeface="Calibri" pitchFamily="34" charset="0"/>
                <a:ea typeface="+mn-ea"/>
                <a:cs typeface="Arial" pitchFamily="34" charset="0"/>
              </a:defRPr>
            </a:lvl3pPr>
            <a:lvl4pPr marL="1371600" algn="l" rtl="0" fontAlgn="base">
              <a:spcBef>
                <a:spcPct val="0"/>
              </a:spcBef>
              <a:spcAft>
                <a:spcPct val="0"/>
              </a:spcAft>
              <a:defRPr sz="1200" kern="1200">
                <a:solidFill>
                  <a:srgbClr val="3366FF"/>
                </a:solidFill>
                <a:latin typeface="Calibri" pitchFamily="34" charset="0"/>
                <a:ea typeface="+mn-ea"/>
                <a:cs typeface="Arial" pitchFamily="34" charset="0"/>
              </a:defRPr>
            </a:lvl4pPr>
            <a:lvl5pPr marL="1828800" algn="l" rtl="0" fontAlgn="base">
              <a:spcBef>
                <a:spcPct val="0"/>
              </a:spcBef>
              <a:spcAft>
                <a:spcPct val="0"/>
              </a:spcAft>
              <a:defRPr sz="1200" kern="1200">
                <a:solidFill>
                  <a:srgbClr val="3366FF"/>
                </a:solidFill>
                <a:latin typeface="Calibri" pitchFamily="34" charset="0"/>
                <a:ea typeface="+mn-ea"/>
                <a:cs typeface="Arial" pitchFamily="34" charset="0"/>
              </a:defRPr>
            </a:lvl5pPr>
            <a:lvl6pPr marL="2286000" algn="l" defTabSz="914400" rtl="0" eaLnBrk="1" latinLnBrk="0" hangingPunct="1">
              <a:defRPr sz="1200" kern="1200">
                <a:solidFill>
                  <a:srgbClr val="3366FF"/>
                </a:solidFill>
                <a:latin typeface="Calibri" pitchFamily="34" charset="0"/>
                <a:ea typeface="+mn-ea"/>
                <a:cs typeface="Arial" pitchFamily="34" charset="0"/>
              </a:defRPr>
            </a:lvl6pPr>
            <a:lvl7pPr marL="2743200" algn="l" defTabSz="914400" rtl="0" eaLnBrk="1" latinLnBrk="0" hangingPunct="1">
              <a:defRPr sz="1200" kern="1200">
                <a:solidFill>
                  <a:srgbClr val="3366FF"/>
                </a:solidFill>
                <a:latin typeface="Calibri" pitchFamily="34" charset="0"/>
                <a:ea typeface="+mn-ea"/>
                <a:cs typeface="Arial" pitchFamily="34" charset="0"/>
              </a:defRPr>
            </a:lvl7pPr>
            <a:lvl8pPr marL="3200400" algn="l" defTabSz="914400" rtl="0" eaLnBrk="1" latinLnBrk="0" hangingPunct="1">
              <a:defRPr sz="1200" kern="1200">
                <a:solidFill>
                  <a:srgbClr val="3366FF"/>
                </a:solidFill>
                <a:latin typeface="Calibri" pitchFamily="34" charset="0"/>
                <a:ea typeface="+mn-ea"/>
                <a:cs typeface="Arial" pitchFamily="34" charset="0"/>
              </a:defRPr>
            </a:lvl8pPr>
            <a:lvl9pPr marL="3657600" algn="l" defTabSz="914400" rtl="0" eaLnBrk="1" latinLnBrk="0" hangingPunct="1">
              <a:defRPr sz="1200" kern="1200">
                <a:solidFill>
                  <a:srgbClr val="3366FF"/>
                </a:solidFill>
                <a:latin typeface="Calibri" pitchFamily="34" charset="0"/>
                <a:ea typeface="+mn-ea"/>
                <a:cs typeface="Arial" pitchFamily="34" charset="0"/>
              </a:defRPr>
            </a:lvl9pPr>
          </a:lstStyle>
          <a:p>
            <a:pPr marL="0" marR="0" indent="0" algn="ctr" defTabSz="914400" rtl="0" eaLnBrk="1" fontAlgn="base" latinLnBrk="0" hangingPunct="1">
              <a:lnSpc>
                <a:spcPct val="90000"/>
              </a:lnSpc>
              <a:spcBef>
                <a:spcPct val="50000"/>
              </a:spcBef>
              <a:spcAft>
                <a:spcPct val="0"/>
              </a:spcAft>
              <a:buClrTx/>
              <a:buSzTx/>
              <a:buFontTx/>
              <a:buNone/>
              <a:tabLst/>
            </a:pPr>
            <a:r>
              <a:rPr kumimoji="0" lang="en-US" sz="1200" b="1" i="0" u="none" strike="noStrike" cap="none" normalizeH="0" baseline="0" dirty="0">
                <a:ln>
                  <a:noFill/>
                </a:ln>
                <a:solidFill>
                  <a:schemeClr val="bg1"/>
                </a:solidFill>
                <a:effectLst/>
                <a:latin typeface="Calibri" pitchFamily="34" charset="0"/>
              </a:rPr>
              <a:t>Change text in slide title to suit</a:t>
            </a:r>
          </a:p>
        </p:txBody>
      </p:sp>
      <p:sp>
        <p:nvSpPr>
          <p:cNvPr id="23" name="Rounded Rectangular Callout 7">
            <a:extLst>
              <a:ext uri="{FF2B5EF4-FFF2-40B4-BE49-F238E27FC236}">
                <a16:creationId xmlns:a16="http://schemas.microsoft.com/office/drawing/2014/main" id="{07C65018-6AE4-4B1A-B51B-2953420EF245}"/>
              </a:ext>
            </a:extLst>
          </p:cNvPr>
          <p:cNvSpPr/>
          <p:nvPr/>
        </p:nvSpPr>
        <p:spPr bwMode="auto">
          <a:xfrm>
            <a:off x="4348796" y="5824965"/>
            <a:ext cx="1287296" cy="469916"/>
          </a:xfrm>
          <a:prstGeom prst="wedgeRoundRectCallout">
            <a:avLst>
              <a:gd name="adj1" fmla="val -64628"/>
              <a:gd name="adj2" fmla="val -120247"/>
              <a:gd name="adj3" fmla="val 16667"/>
            </a:avLst>
          </a:prstGeom>
          <a:solidFill>
            <a:schemeClr val="accent1">
              <a:lumMod val="20000"/>
              <a:lumOff val="80000"/>
            </a:schemeClr>
          </a:solidFill>
          <a:ln w="19050" cap="flat" cmpd="sng" algn="ctr">
            <a:solidFill>
              <a:schemeClr val="tx2"/>
            </a:solidFill>
            <a:prstDash val="solid"/>
            <a:round/>
            <a:headEnd type="none" w="med" len="med"/>
            <a:tailEnd type="none" w="med" len="med"/>
          </a:ln>
          <a:effectLst/>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algn="l" rtl="0" fontAlgn="base">
              <a:spcBef>
                <a:spcPct val="0"/>
              </a:spcBef>
              <a:spcAft>
                <a:spcPct val="0"/>
              </a:spcAft>
              <a:defRPr sz="1200" kern="1200">
                <a:solidFill>
                  <a:srgbClr val="3366FF"/>
                </a:solidFill>
                <a:latin typeface="Calibri" pitchFamily="34" charset="0"/>
                <a:ea typeface="+mn-ea"/>
                <a:cs typeface="Arial" pitchFamily="34" charset="0"/>
              </a:defRPr>
            </a:lvl1pPr>
            <a:lvl2pPr marL="457200" algn="l" rtl="0" fontAlgn="base">
              <a:spcBef>
                <a:spcPct val="0"/>
              </a:spcBef>
              <a:spcAft>
                <a:spcPct val="0"/>
              </a:spcAft>
              <a:defRPr sz="1200" kern="1200">
                <a:solidFill>
                  <a:srgbClr val="3366FF"/>
                </a:solidFill>
                <a:latin typeface="Calibri" pitchFamily="34" charset="0"/>
                <a:ea typeface="+mn-ea"/>
                <a:cs typeface="Arial" pitchFamily="34" charset="0"/>
              </a:defRPr>
            </a:lvl2pPr>
            <a:lvl3pPr marL="914400" algn="l" rtl="0" fontAlgn="base">
              <a:spcBef>
                <a:spcPct val="0"/>
              </a:spcBef>
              <a:spcAft>
                <a:spcPct val="0"/>
              </a:spcAft>
              <a:defRPr sz="1200" kern="1200">
                <a:solidFill>
                  <a:srgbClr val="3366FF"/>
                </a:solidFill>
                <a:latin typeface="Calibri" pitchFamily="34" charset="0"/>
                <a:ea typeface="+mn-ea"/>
                <a:cs typeface="Arial" pitchFamily="34" charset="0"/>
              </a:defRPr>
            </a:lvl3pPr>
            <a:lvl4pPr marL="1371600" algn="l" rtl="0" fontAlgn="base">
              <a:spcBef>
                <a:spcPct val="0"/>
              </a:spcBef>
              <a:spcAft>
                <a:spcPct val="0"/>
              </a:spcAft>
              <a:defRPr sz="1200" kern="1200">
                <a:solidFill>
                  <a:srgbClr val="3366FF"/>
                </a:solidFill>
                <a:latin typeface="Calibri" pitchFamily="34" charset="0"/>
                <a:ea typeface="+mn-ea"/>
                <a:cs typeface="Arial" pitchFamily="34" charset="0"/>
              </a:defRPr>
            </a:lvl4pPr>
            <a:lvl5pPr marL="1828800" algn="l" rtl="0" fontAlgn="base">
              <a:spcBef>
                <a:spcPct val="0"/>
              </a:spcBef>
              <a:spcAft>
                <a:spcPct val="0"/>
              </a:spcAft>
              <a:defRPr sz="1200" kern="1200">
                <a:solidFill>
                  <a:srgbClr val="3366FF"/>
                </a:solidFill>
                <a:latin typeface="Calibri" pitchFamily="34" charset="0"/>
                <a:ea typeface="+mn-ea"/>
                <a:cs typeface="Arial" pitchFamily="34" charset="0"/>
              </a:defRPr>
            </a:lvl5pPr>
            <a:lvl6pPr marL="2286000" algn="l" defTabSz="914400" rtl="0" eaLnBrk="1" latinLnBrk="0" hangingPunct="1">
              <a:defRPr sz="1200" kern="1200">
                <a:solidFill>
                  <a:srgbClr val="3366FF"/>
                </a:solidFill>
                <a:latin typeface="Calibri" pitchFamily="34" charset="0"/>
                <a:ea typeface="+mn-ea"/>
                <a:cs typeface="Arial" pitchFamily="34" charset="0"/>
              </a:defRPr>
            </a:lvl6pPr>
            <a:lvl7pPr marL="2743200" algn="l" defTabSz="914400" rtl="0" eaLnBrk="1" latinLnBrk="0" hangingPunct="1">
              <a:defRPr sz="1200" kern="1200">
                <a:solidFill>
                  <a:srgbClr val="3366FF"/>
                </a:solidFill>
                <a:latin typeface="Calibri" pitchFamily="34" charset="0"/>
                <a:ea typeface="+mn-ea"/>
                <a:cs typeface="Arial" pitchFamily="34" charset="0"/>
              </a:defRPr>
            </a:lvl7pPr>
            <a:lvl8pPr marL="3200400" algn="l" defTabSz="914400" rtl="0" eaLnBrk="1" latinLnBrk="0" hangingPunct="1">
              <a:defRPr sz="1200" kern="1200">
                <a:solidFill>
                  <a:srgbClr val="3366FF"/>
                </a:solidFill>
                <a:latin typeface="Calibri" pitchFamily="34" charset="0"/>
                <a:ea typeface="+mn-ea"/>
                <a:cs typeface="Arial" pitchFamily="34" charset="0"/>
              </a:defRPr>
            </a:lvl8pPr>
            <a:lvl9pPr marL="3657600" algn="l" defTabSz="914400" rtl="0" eaLnBrk="1" latinLnBrk="0" hangingPunct="1">
              <a:defRPr sz="1200" kern="1200">
                <a:solidFill>
                  <a:srgbClr val="3366FF"/>
                </a:solidFill>
                <a:latin typeface="Calibri" pitchFamily="34" charset="0"/>
                <a:ea typeface="+mn-ea"/>
                <a:cs typeface="Arial" pitchFamily="34" charset="0"/>
              </a:defRPr>
            </a:lvl9pPr>
          </a:lstStyle>
          <a:p>
            <a:pPr marL="0" marR="0" indent="0" algn="ctr" defTabSz="914400" rtl="0" eaLnBrk="1" fontAlgn="base" latinLnBrk="0" hangingPunct="1">
              <a:lnSpc>
                <a:spcPct val="90000"/>
              </a:lnSpc>
              <a:spcBef>
                <a:spcPct val="50000"/>
              </a:spcBef>
              <a:spcAft>
                <a:spcPct val="0"/>
              </a:spcAft>
              <a:buClrTx/>
              <a:buSzTx/>
              <a:buFontTx/>
              <a:buNone/>
              <a:tabLst/>
            </a:pPr>
            <a:r>
              <a:rPr kumimoji="0" lang="en-US" sz="1200" b="1" i="0" u="none" strike="noStrike" cap="none" normalizeH="0" baseline="0" dirty="0">
                <a:ln>
                  <a:noFill/>
                </a:ln>
                <a:solidFill>
                  <a:schemeClr val="tx2"/>
                </a:solidFill>
                <a:effectLst/>
                <a:latin typeface="Calibri" pitchFamily="34" charset="0"/>
              </a:rPr>
              <a:t>Copy and paste from RFA</a:t>
            </a:r>
          </a:p>
        </p:txBody>
      </p:sp>
      <p:pic>
        <p:nvPicPr>
          <p:cNvPr id="24" name="Picture 23">
            <a:extLst>
              <a:ext uri="{FF2B5EF4-FFF2-40B4-BE49-F238E27FC236}">
                <a16:creationId xmlns:a16="http://schemas.microsoft.com/office/drawing/2014/main" id="{5AF99B53-B188-406F-A722-8813FE3F378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250658" y="2966773"/>
            <a:ext cx="2589992" cy="703454"/>
          </a:xfrm>
          <a:prstGeom prst="rect">
            <a:avLst/>
          </a:prstGeom>
        </p:spPr>
      </p:pic>
      <p:pic>
        <p:nvPicPr>
          <p:cNvPr id="25" name="Picture 24">
            <a:extLst>
              <a:ext uri="{FF2B5EF4-FFF2-40B4-BE49-F238E27FC236}">
                <a16:creationId xmlns:a16="http://schemas.microsoft.com/office/drawing/2014/main" id="{FF325476-7D16-4076-B8F9-D21639D19F53}"/>
              </a:ext>
            </a:extLst>
          </p:cNvPr>
          <p:cNvPicPr/>
          <p:nvPr/>
        </p:nvPicPr>
        <p:blipFill>
          <a:blip r:embed="rId3" cstate="email">
            <a:extLst>
              <a:ext uri="{28A0092B-C50C-407E-A947-70E740481C1C}">
                <a14:useLocalDpi xmlns:a14="http://schemas.microsoft.com/office/drawing/2010/main"/>
              </a:ext>
            </a:extLst>
          </a:blip>
          <a:stretch>
            <a:fillRect/>
          </a:stretch>
        </p:blipFill>
        <p:spPr>
          <a:xfrm>
            <a:off x="4815110" y="1935083"/>
            <a:ext cx="1384300" cy="3287712"/>
          </a:xfrm>
          <a:prstGeom prst="rect">
            <a:avLst/>
          </a:prstGeom>
        </p:spPr>
      </p:pic>
      <p:sp>
        <p:nvSpPr>
          <p:cNvPr id="26" name="Rounded Rectangular Callout 7">
            <a:extLst>
              <a:ext uri="{FF2B5EF4-FFF2-40B4-BE49-F238E27FC236}">
                <a16:creationId xmlns:a16="http://schemas.microsoft.com/office/drawing/2014/main" id="{61AC5054-E9BD-4206-B8B6-94097A3E019B}"/>
              </a:ext>
            </a:extLst>
          </p:cNvPr>
          <p:cNvSpPr/>
          <p:nvPr/>
        </p:nvSpPr>
        <p:spPr bwMode="auto">
          <a:xfrm>
            <a:off x="6258358" y="5120454"/>
            <a:ext cx="1287296" cy="469916"/>
          </a:xfrm>
          <a:prstGeom prst="wedgeRoundRectCallout">
            <a:avLst>
              <a:gd name="adj1" fmla="val -70091"/>
              <a:gd name="adj2" fmla="val -167794"/>
              <a:gd name="adj3" fmla="val 16667"/>
            </a:avLst>
          </a:prstGeom>
          <a:solidFill>
            <a:schemeClr val="accent1">
              <a:lumMod val="20000"/>
              <a:lumOff val="80000"/>
            </a:schemeClr>
          </a:solidFill>
          <a:ln w="19050" cap="flat" cmpd="sng" algn="ctr">
            <a:solidFill>
              <a:schemeClr val="tx2"/>
            </a:solidFill>
            <a:prstDash val="solid"/>
            <a:round/>
            <a:headEnd type="none" w="med" len="med"/>
            <a:tailEnd type="none" w="med" len="med"/>
          </a:ln>
          <a:effectLst/>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algn="l" rtl="0" fontAlgn="base">
              <a:spcBef>
                <a:spcPct val="0"/>
              </a:spcBef>
              <a:spcAft>
                <a:spcPct val="0"/>
              </a:spcAft>
              <a:defRPr sz="1200" kern="1200">
                <a:solidFill>
                  <a:srgbClr val="3366FF"/>
                </a:solidFill>
                <a:latin typeface="Calibri" pitchFamily="34" charset="0"/>
                <a:ea typeface="+mn-ea"/>
                <a:cs typeface="Arial" pitchFamily="34" charset="0"/>
              </a:defRPr>
            </a:lvl1pPr>
            <a:lvl2pPr marL="457200" algn="l" rtl="0" fontAlgn="base">
              <a:spcBef>
                <a:spcPct val="0"/>
              </a:spcBef>
              <a:spcAft>
                <a:spcPct val="0"/>
              </a:spcAft>
              <a:defRPr sz="1200" kern="1200">
                <a:solidFill>
                  <a:srgbClr val="3366FF"/>
                </a:solidFill>
                <a:latin typeface="Calibri" pitchFamily="34" charset="0"/>
                <a:ea typeface="+mn-ea"/>
                <a:cs typeface="Arial" pitchFamily="34" charset="0"/>
              </a:defRPr>
            </a:lvl2pPr>
            <a:lvl3pPr marL="914400" algn="l" rtl="0" fontAlgn="base">
              <a:spcBef>
                <a:spcPct val="0"/>
              </a:spcBef>
              <a:spcAft>
                <a:spcPct val="0"/>
              </a:spcAft>
              <a:defRPr sz="1200" kern="1200">
                <a:solidFill>
                  <a:srgbClr val="3366FF"/>
                </a:solidFill>
                <a:latin typeface="Calibri" pitchFamily="34" charset="0"/>
                <a:ea typeface="+mn-ea"/>
                <a:cs typeface="Arial" pitchFamily="34" charset="0"/>
              </a:defRPr>
            </a:lvl3pPr>
            <a:lvl4pPr marL="1371600" algn="l" rtl="0" fontAlgn="base">
              <a:spcBef>
                <a:spcPct val="0"/>
              </a:spcBef>
              <a:spcAft>
                <a:spcPct val="0"/>
              </a:spcAft>
              <a:defRPr sz="1200" kern="1200">
                <a:solidFill>
                  <a:srgbClr val="3366FF"/>
                </a:solidFill>
                <a:latin typeface="Calibri" pitchFamily="34" charset="0"/>
                <a:ea typeface="+mn-ea"/>
                <a:cs typeface="Arial" pitchFamily="34" charset="0"/>
              </a:defRPr>
            </a:lvl4pPr>
            <a:lvl5pPr marL="1828800" algn="l" rtl="0" fontAlgn="base">
              <a:spcBef>
                <a:spcPct val="0"/>
              </a:spcBef>
              <a:spcAft>
                <a:spcPct val="0"/>
              </a:spcAft>
              <a:defRPr sz="1200" kern="1200">
                <a:solidFill>
                  <a:srgbClr val="3366FF"/>
                </a:solidFill>
                <a:latin typeface="Calibri" pitchFamily="34" charset="0"/>
                <a:ea typeface="+mn-ea"/>
                <a:cs typeface="Arial" pitchFamily="34" charset="0"/>
              </a:defRPr>
            </a:lvl5pPr>
            <a:lvl6pPr marL="2286000" algn="l" defTabSz="914400" rtl="0" eaLnBrk="1" latinLnBrk="0" hangingPunct="1">
              <a:defRPr sz="1200" kern="1200">
                <a:solidFill>
                  <a:srgbClr val="3366FF"/>
                </a:solidFill>
                <a:latin typeface="Calibri" pitchFamily="34" charset="0"/>
                <a:ea typeface="+mn-ea"/>
                <a:cs typeface="Arial" pitchFamily="34" charset="0"/>
              </a:defRPr>
            </a:lvl6pPr>
            <a:lvl7pPr marL="2743200" algn="l" defTabSz="914400" rtl="0" eaLnBrk="1" latinLnBrk="0" hangingPunct="1">
              <a:defRPr sz="1200" kern="1200">
                <a:solidFill>
                  <a:srgbClr val="3366FF"/>
                </a:solidFill>
                <a:latin typeface="Calibri" pitchFamily="34" charset="0"/>
                <a:ea typeface="+mn-ea"/>
                <a:cs typeface="Arial" pitchFamily="34" charset="0"/>
              </a:defRPr>
            </a:lvl7pPr>
            <a:lvl8pPr marL="3200400" algn="l" defTabSz="914400" rtl="0" eaLnBrk="1" latinLnBrk="0" hangingPunct="1">
              <a:defRPr sz="1200" kern="1200">
                <a:solidFill>
                  <a:srgbClr val="3366FF"/>
                </a:solidFill>
                <a:latin typeface="Calibri" pitchFamily="34" charset="0"/>
                <a:ea typeface="+mn-ea"/>
                <a:cs typeface="Arial" pitchFamily="34" charset="0"/>
              </a:defRPr>
            </a:lvl8pPr>
            <a:lvl9pPr marL="3657600" algn="l" defTabSz="914400" rtl="0" eaLnBrk="1" latinLnBrk="0" hangingPunct="1">
              <a:defRPr sz="1200" kern="1200">
                <a:solidFill>
                  <a:srgbClr val="3366FF"/>
                </a:solidFill>
                <a:latin typeface="Calibri" pitchFamily="34" charset="0"/>
                <a:ea typeface="+mn-ea"/>
                <a:cs typeface="Arial" pitchFamily="34" charset="0"/>
              </a:defRPr>
            </a:lvl9pPr>
          </a:lstStyle>
          <a:p>
            <a:pPr marL="0" marR="0" indent="0" algn="ctr" defTabSz="914400" rtl="0" eaLnBrk="1" fontAlgn="base" latinLnBrk="0" hangingPunct="1">
              <a:lnSpc>
                <a:spcPct val="90000"/>
              </a:lnSpc>
              <a:spcBef>
                <a:spcPct val="50000"/>
              </a:spcBef>
              <a:spcAft>
                <a:spcPct val="0"/>
              </a:spcAft>
              <a:buClrTx/>
              <a:buSzTx/>
              <a:buFontTx/>
              <a:buNone/>
              <a:tabLst/>
            </a:pPr>
            <a:r>
              <a:rPr kumimoji="0" lang="en-US" sz="1200" b="1" i="0" u="none" strike="noStrike" cap="none" normalizeH="0" baseline="0" dirty="0">
                <a:ln>
                  <a:noFill/>
                </a:ln>
                <a:solidFill>
                  <a:schemeClr val="tx2"/>
                </a:solidFill>
                <a:effectLst/>
                <a:latin typeface="Calibri" pitchFamily="34" charset="0"/>
              </a:rPr>
              <a:t>Copy and paste from RFA</a:t>
            </a:r>
          </a:p>
        </p:txBody>
      </p:sp>
      <p:sp>
        <p:nvSpPr>
          <p:cNvPr id="27" name="Rounded Rectangular Callout 7">
            <a:extLst>
              <a:ext uri="{FF2B5EF4-FFF2-40B4-BE49-F238E27FC236}">
                <a16:creationId xmlns:a16="http://schemas.microsoft.com/office/drawing/2014/main" id="{9A47290D-F905-4B0B-9AE1-D1B108BFA79D}"/>
              </a:ext>
            </a:extLst>
          </p:cNvPr>
          <p:cNvSpPr/>
          <p:nvPr/>
        </p:nvSpPr>
        <p:spPr bwMode="auto">
          <a:xfrm>
            <a:off x="6487690" y="1910817"/>
            <a:ext cx="1287296" cy="469916"/>
          </a:xfrm>
          <a:prstGeom prst="wedgeRoundRectCallout">
            <a:avLst>
              <a:gd name="adj1" fmla="val 38225"/>
              <a:gd name="adj2" fmla="val 166792"/>
              <a:gd name="adj3" fmla="val 16667"/>
            </a:avLst>
          </a:prstGeom>
          <a:solidFill>
            <a:schemeClr val="accent1">
              <a:lumMod val="20000"/>
              <a:lumOff val="80000"/>
            </a:schemeClr>
          </a:solidFill>
          <a:ln w="19050" cap="flat" cmpd="sng" algn="ctr">
            <a:solidFill>
              <a:schemeClr val="tx2"/>
            </a:solidFill>
            <a:prstDash val="solid"/>
            <a:round/>
            <a:headEnd type="none" w="med" len="med"/>
            <a:tailEnd type="none" w="med" len="med"/>
          </a:ln>
          <a:effectLst/>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algn="l" rtl="0" fontAlgn="base">
              <a:spcBef>
                <a:spcPct val="0"/>
              </a:spcBef>
              <a:spcAft>
                <a:spcPct val="0"/>
              </a:spcAft>
              <a:defRPr sz="1200" kern="1200">
                <a:solidFill>
                  <a:srgbClr val="3366FF"/>
                </a:solidFill>
                <a:latin typeface="Calibri" pitchFamily="34" charset="0"/>
                <a:ea typeface="+mn-ea"/>
                <a:cs typeface="Arial" pitchFamily="34" charset="0"/>
              </a:defRPr>
            </a:lvl1pPr>
            <a:lvl2pPr marL="457200" algn="l" rtl="0" fontAlgn="base">
              <a:spcBef>
                <a:spcPct val="0"/>
              </a:spcBef>
              <a:spcAft>
                <a:spcPct val="0"/>
              </a:spcAft>
              <a:defRPr sz="1200" kern="1200">
                <a:solidFill>
                  <a:srgbClr val="3366FF"/>
                </a:solidFill>
                <a:latin typeface="Calibri" pitchFamily="34" charset="0"/>
                <a:ea typeface="+mn-ea"/>
                <a:cs typeface="Arial" pitchFamily="34" charset="0"/>
              </a:defRPr>
            </a:lvl2pPr>
            <a:lvl3pPr marL="914400" algn="l" rtl="0" fontAlgn="base">
              <a:spcBef>
                <a:spcPct val="0"/>
              </a:spcBef>
              <a:spcAft>
                <a:spcPct val="0"/>
              </a:spcAft>
              <a:defRPr sz="1200" kern="1200">
                <a:solidFill>
                  <a:srgbClr val="3366FF"/>
                </a:solidFill>
                <a:latin typeface="Calibri" pitchFamily="34" charset="0"/>
                <a:ea typeface="+mn-ea"/>
                <a:cs typeface="Arial" pitchFamily="34" charset="0"/>
              </a:defRPr>
            </a:lvl3pPr>
            <a:lvl4pPr marL="1371600" algn="l" rtl="0" fontAlgn="base">
              <a:spcBef>
                <a:spcPct val="0"/>
              </a:spcBef>
              <a:spcAft>
                <a:spcPct val="0"/>
              </a:spcAft>
              <a:defRPr sz="1200" kern="1200">
                <a:solidFill>
                  <a:srgbClr val="3366FF"/>
                </a:solidFill>
                <a:latin typeface="Calibri" pitchFamily="34" charset="0"/>
                <a:ea typeface="+mn-ea"/>
                <a:cs typeface="Arial" pitchFamily="34" charset="0"/>
              </a:defRPr>
            </a:lvl4pPr>
            <a:lvl5pPr marL="1828800" algn="l" rtl="0" fontAlgn="base">
              <a:spcBef>
                <a:spcPct val="0"/>
              </a:spcBef>
              <a:spcAft>
                <a:spcPct val="0"/>
              </a:spcAft>
              <a:defRPr sz="1200" kern="1200">
                <a:solidFill>
                  <a:srgbClr val="3366FF"/>
                </a:solidFill>
                <a:latin typeface="Calibri" pitchFamily="34" charset="0"/>
                <a:ea typeface="+mn-ea"/>
                <a:cs typeface="Arial" pitchFamily="34" charset="0"/>
              </a:defRPr>
            </a:lvl5pPr>
            <a:lvl6pPr marL="2286000" algn="l" defTabSz="914400" rtl="0" eaLnBrk="1" latinLnBrk="0" hangingPunct="1">
              <a:defRPr sz="1200" kern="1200">
                <a:solidFill>
                  <a:srgbClr val="3366FF"/>
                </a:solidFill>
                <a:latin typeface="Calibri" pitchFamily="34" charset="0"/>
                <a:ea typeface="+mn-ea"/>
                <a:cs typeface="Arial" pitchFamily="34" charset="0"/>
              </a:defRPr>
            </a:lvl6pPr>
            <a:lvl7pPr marL="2743200" algn="l" defTabSz="914400" rtl="0" eaLnBrk="1" latinLnBrk="0" hangingPunct="1">
              <a:defRPr sz="1200" kern="1200">
                <a:solidFill>
                  <a:srgbClr val="3366FF"/>
                </a:solidFill>
                <a:latin typeface="Calibri" pitchFamily="34" charset="0"/>
                <a:ea typeface="+mn-ea"/>
                <a:cs typeface="Arial" pitchFamily="34" charset="0"/>
              </a:defRPr>
            </a:lvl7pPr>
            <a:lvl8pPr marL="3200400" algn="l" defTabSz="914400" rtl="0" eaLnBrk="1" latinLnBrk="0" hangingPunct="1">
              <a:defRPr sz="1200" kern="1200">
                <a:solidFill>
                  <a:srgbClr val="3366FF"/>
                </a:solidFill>
                <a:latin typeface="Calibri" pitchFamily="34" charset="0"/>
                <a:ea typeface="+mn-ea"/>
                <a:cs typeface="Arial" pitchFamily="34" charset="0"/>
              </a:defRPr>
            </a:lvl8pPr>
            <a:lvl9pPr marL="3657600" algn="l" defTabSz="914400" rtl="0" eaLnBrk="1" latinLnBrk="0" hangingPunct="1">
              <a:defRPr sz="1200" kern="1200">
                <a:solidFill>
                  <a:srgbClr val="3366FF"/>
                </a:solidFill>
                <a:latin typeface="Calibri" pitchFamily="34" charset="0"/>
                <a:ea typeface="+mn-ea"/>
                <a:cs typeface="Arial" pitchFamily="34" charset="0"/>
              </a:defRPr>
            </a:lvl9pPr>
          </a:lstStyle>
          <a:p>
            <a:pPr marL="0" marR="0" indent="0" algn="ctr" defTabSz="914400" rtl="0" eaLnBrk="1" fontAlgn="base" latinLnBrk="0" hangingPunct="1">
              <a:lnSpc>
                <a:spcPct val="90000"/>
              </a:lnSpc>
              <a:spcBef>
                <a:spcPct val="50000"/>
              </a:spcBef>
              <a:spcAft>
                <a:spcPct val="0"/>
              </a:spcAft>
              <a:buClrTx/>
              <a:buSzTx/>
              <a:buFontTx/>
              <a:buNone/>
              <a:tabLst/>
            </a:pPr>
            <a:r>
              <a:rPr kumimoji="0" lang="en-US" sz="1200" b="1" i="0" u="none" strike="noStrike" cap="none" normalizeH="0" baseline="0" dirty="0">
                <a:ln>
                  <a:noFill/>
                </a:ln>
                <a:solidFill>
                  <a:schemeClr val="tx2"/>
                </a:solidFill>
                <a:effectLst/>
                <a:latin typeface="Calibri" pitchFamily="34" charset="0"/>
              </a:rPr>
              <a:t>Copy and paste from RFA</a:t>
            </a:r>
          </a:p>
        </p:txBody>
      </p:sp>
      <p:sp>
        <p:nvSpPr>
          <p:cNvPr id="28" name="Rectangle 27">
            <a:extLst>
              <a:ext uri="{FF2B5EF4-FFF2-40B4-BE49-F238E27FC236}">
                <a16:creationId xmlns:a16="http://schemas.microsoft.com/office/drawing/2014/main" id="{D37C6066-2502-49A6-A801-09348BD52698}"/>
              </a:ext>
            </a:extLst>
          </p:cNvPr>
          <p:cNvSpPr/>
          <p:nvPr/>
        </p:nvSpPr>
        <p:spPr>
          <a:xfrm>
            <a:off x="367576" y="1259059"/>
            <a:ext cx="4045835" cy="461665"/>
          </a:xfrm>
          <a:prstGeom prst="rect">
            <a:avLst/>
          </a:prstGeom>
          <a:solidFill>
            <a:srgbClr val="FFFFCC"/>
          </a:solidFill>
          <a:ln w="19050">
            <a:solidFill>
              <a:schemeClr val="tx1"/>
            </a:solidFill>
          </a:ln>
        </p:spPr>
        <p:txBody>
          <a:bodyPr wrap="square">
            <a:spAutoFit/>
          </a:bodyPr>
          <a:lstStyle/>
          <a:p>
            <a:pPr algn="ctr"/>
            <a:r>
              <a:rPr lang="en-US" b="1" dirty="0">
                <a:solidFill>
                  <a:schemeClr val="tx1"/>
                </a:solidFill>
              </a:rPr>
              <a:t>The projected funding plan for the next 30 years will provide the funding necessary to meet all anticipated expenses. </a:t>
            </a:r>
          </a:p>
        </p:txBody>
      </p:sp>
      <p:sp>
        <p:nvSpPr>
          <p:cNvPr id="29" name="Rounded Rectangular Callout 5">
            <a:extLst>
              <a:ext uri="{FF2B5EF4-FFF2-40B4-BE49-F238E27FC236}">
                <a16:creationId xmlns:a16="http://schemas.microsoft.com/office/drawing/2014/main" id="{F6248E24-8D67-495A-80F6-F39D2B5DCDE3}"/>
              </a:ext>
            </a:extLst>
          </p:cNvPr>
          <p:cNvSpPr/>
          <p:nvPr/>
        </p:nvSpPr>
        <p:spPr bwMode="auto">
          <a:xfrm>
            <a:off x="5069247" y="1240158"/>
            <a:ext cx="1133690" cy="469916"/>
          </a:xfrm>
          <a:prstGeom prst="wedgeRoundRectCallout">
            <a:avLst>
              <a:gd name="adj1" fmla="val -101938"/>
              <a:gd name="adj2" fmla="val -7059"/>
              <a:gd name="adj3" fmla="val 16667"/>
            </a:avLst>
          </a:prstGeom>
          <a:solidFill>
            <a:schemeClr val="accent6">
              <a:lumMod val="75000"/>
            </a:schemeClr>
          </a:solidFill>
          <a:ln w="19050" cap="flat" cmpd="sng" algn="ctr">
            <a:solidFill>
              <a:schemeClr val="accent6">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defPPr>
              <a:defRPr lang="en-US"/>
            </a:defPPr>
            <a:lvl1pPr algn="l" rtl="0" fontAlgn="base">
              <a:spcBef>
                <a:spcPct val="0"/>
              </a:spcBef>
              <a:spcAft>
                <a:spcPct val="0"/>
              </a:spcAft>
              <a:defRPr sz="1200" kern="1200">
                <a:solidFill>
                  <a:srgbClr val="3366FF"/>
                </a:solidFill>
                <a:latin typeface="Calibri" pitchFamily="34" charset="0"/>
                <a:ea typeface="+mn-ea"/>
                <a:cs typeface="Arial" pitchFamily="34" charset="0"/>
              </a:defRPr>
            </a:lvl1pPr>
            <a:lvl2pPr marL="457200" algn="l" rtl="0" fontAlgn="base">
              <a:spcBef>
                <a:spcPct val="0"/>
              </a:spcBef>
              <a:spcAft>
                <a:spcPct val="0"/>
              </a:spcAft>
              <a:defRPr sz="1200" kern="1200">
                <a:solidFill>
                  <a:srgbClr val="3366FF"/>
                </a:solidFill>
                <a:latin typeface="Calibri" pitchFamily="34" charset="0"/>
                <a:ea typeface="+mn-ea"/>
                <a:cs typeface="Arial" pitchFamily="34" charset="0"/>
              </a:defRPr>
            </a:lvl2pPr>
            <a:lvl3pPr marL="914400" algn="l" rtl="0" fontAlgn="base">
              <a:spcBef>
                <a:spcPct val="0"/>
              </a:spcBef>
              <a:spcAft>
                <a:spcPct val="0"/>
              </a:spcAft>
              <a:defRPr sz="1200" kern="1200">
                <a:solidFill>
                  <a:srgbClr val="3366FF"/>
                </a:solidFill>
                <a:latin typeface="Calibri" pitchFamily="34" charset="0"/>
                <a:ea typeface="+mn-ea"/>
                <a:cs typeface="Arial" pitchFamily="34" charset="0"/>
              </a:defRPr>
            </a:lvl3pPr>
            <a:lvl4pPr marL="1371600" algn="l" rtl="0" fontAlgn="base">
              <a:spcBef>
                <a:spcPct val="0"/>
              </a:spcBef>
              <a:spcAft>
                <a:spcPct val="0"/>
              </a:spcAft>
              <a:defRPr sz="1200" kern="1200">
                <a:solidFill>
                  <a:srgbClr val="3366FF"/>
                </a:solidFill>
                <a:latin typeface="Calibri" pitchFamily="34" charset="0"/>
                <a:ea typeface="+mn-ea"/>
                <a:cs typeface="Arial" pitchFamily="34" charset="0"/>
              </a:defRPr>
            </a:lvl4pPr>
            <a:lvl5pPr marL="1828800" algn="l" rtl="0" fontAlgn="base">
              <a:spcBef>
                <a:spcPct val="0"/>
              </a:spcBef>
              <a:spcAft>
                <a:spcPct val="0"/>
              </a:spcAft>
              <a:defRPr sz="1200" kern="1200">
                <a:solidFill>
                  <a:srgbClr val="3366FF"/>
                </a:solidFill>
                <a:latin typeface="Calibri" pitchFamily="34" charset="0"/>
                <a:ea typeface="+mn-ea"/>
                <a:cs typeface="Arial" pitchFamily="34" charset="0"/>
              </a:defRPr>
            </a:lvl5pPr>
            <a:lvl6pPr marL="2286000" algn="l" defTabSz="914400" rtl="0" eaLnBrk="1" latinLnBrk="0" hangingPunct="1">
              <a:defRPr sz="1200" kern="1200">
                <a:solidFill>
                  <a:srgbClr val="3366FF"/>
                </a:solidFill>
                <a:latin typeface="Calibri" pitchFamily="34" charset="0"/>
                <a:ea typeface="+mn-ea"/>
                <a:cs typeface="Arial" pitchFamily="34" charset="0"/>
              </a:defRPr>
            </a:lvl6pPr>
            <a:lvl7pPr marL="2743200" algn="l" defTabSz="914400" rtl="0" eaLnBrk="1" latinLnBrk="0" hangingPunct="1">
              <a:defRPr sz="1200" kern="1200">
                <a:solidFill>
                  <a:srgbClr val="3366FF"/>
                </a:solidFill>
                <a:latin typeface="Calibri" pitchFamily="34" charset="0"/>
                <a:ea typeface="+mn-ea"/>
                <a:cs typeface="Arial" pitchFamily="34" charset="0"/>
              </a:defRPr>
            </a:lvl7pPr>
            <a:lvl8pPr marL="3200400" algn="l" defTabSz="914400" rtl="0" eaLnBrk="1" latinLnBrk="0" hangingPunct="1">
              <a:defRPr sz="1200" kern="1200">
                <a:solidFill>
                  <a:srgbClr val="3366FF"/>
                </a:solidFill>
                <a:latin typeface="Calibri" pitchFamily="34" charset="0"/>
                <a:ea typeface="+mn-ea"/>
                <a:cs typeface="Arial" pitchFamily="34" charset="0"/>
              </a:defRPr>
            </a:lvl8pPr>
            <a:lvl9pPr marL="3657600" algn="l" defTabSz="914400" rtl="0" eaLnBrk="1" latinLnBrk="0" hangingPunct="1">
              <a:defRPr sz="1200" kern="1200">
                <a:solidFill>
                  <a:srgbClr val="3366FF"/>
                </a:solidFill>
                <a:latin typeface="Calibri" pitchFamily="34" charset="0"/>
                <a:ea typeface="+mn-ea"/>
                <a:cs typeface="Arial" pitchFamily="34" charset="0"/>
              </a:defRPr>
            </a:lvl9pPr>
          </a:lstStyle>
          <a:p>
            <a:pPr marL="0" marR="0" indent="0" algn="ctr" defTabSz="914400" rtl="0" eaLnBrk="1" fontAlgn="base" latinLnBrk="0" hangingPunct="1">
              <a:lnSpc>
                <a:spcPct val="90000"/>
              </a:lnSpc>
              <a:spcBef>
                <a:spcPct val="50000"/>
              </a:spcBef>
              <a:spcAft>
                <a:spcPct val="0"/>
              </a:spcAft>
              <a:buClrTx/>
              <a:buSzTx/>
              <a:buFontTx/>
              <a:buNone/>
              <a:tabLst/>
            </a:pPr>
            <a:r>
              <a:rPr kumimoji="0" lang="en-US" sz="1200" b="1" i="0" u="none" strike="noStrike" cap="none" normalizeH="0" baseline="0" dirty="0">
                <a:ln>
                  <a:noFill/>
                </a:ln>
                <a:solidFill>
                  <a:schemeClr val="bg1"/>
                </a:solidFill>
                <a:effectLst/>
                <a:latin typeface="Calibri" pitchFamily="34" charset="0"/>
              </a:rPr>
              <a:t>Change text to suit</a:t>
            </a:r>
          </a:p>
        </p:txBody>
      </p:sp>
      <p:pic>
        <p:nvPicPr>
          <p:cNvPr id="2" name="Picture 1">
            <a:extLst>
              <a:ext uri="{FF2B5EF4-FFF2-40B4-BE49-F238E27FC236}">
                <a16:creationId xmlns:a16="http://schemas.microsoft.com/office/drawing/2014/main" id="{F0D4701C-5DFA-4CC1-86A5-8AC72EEA0273}"/>
              </a:ext>
            </a:extLst>
          </p:cNvPr>
          <p:cNvPicPr>
            <a:picLocks noChangeAspect="1"/>
          </p:cNvPicPr>
          <p:nvPr/>
        </p:nvPicPr>
        <p:blipFill>
          <a:blip r:embed="rId4"/>
          <a:stretch>
            <a:fillRect/>
          </a:stretch>
        </p:blipFill>
        <p:spPr>
          <a:xfrm>
            <a:off x="479450" y="2555559"/>
            <a:ext cx="4089375" cy="2340334"/>
          </a:xfrm>
          <a:prstGeom prst="rect">
            <a:avLst/>
          </a:prstGeom>
        </p:spPr>
      </p:pic>
    </p:spTree>
    <p:extLst>
      <p:ext uri="{BB962C8B-B14F-4D97-AF65-F5344CB8AC3E}">
        <p14:creationId xmlns:p14="http://schemas.microsoft.com/office/powerpoint/2010/main" val="8270402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r>
              <a:rPr lang="en-US" dirty="0"/>
              <a:t>Provide a current estimate of the costs of repairing and replacing major common area components over the long term.</a:t>
            </a:r>
          </a:p>
          <a:p>
            <a:r>
              <a:rPr lang="en-US" dirty="0"/>
              <a:t>All major repair and replacement costs will be covered by funds set aside by the association as reserves, so that funds are available when needed. </a:t>
            </a:r>
          </a:p>
          <a:p>
            <a:r>
              <a:rPr lang="en-US" dirty="0"/>
              <a:t>An examination of the association's repair and replacement obligations is conducted.</a:t>
            </a:r>
          </a:p>
          <a:p>
            <a:r>
              <a:rPr lang="en-US" dirty="0"/>
              <a:t>The costs and timing of replacement are determined</a:t>
            </a:r>
          </a:p>
          <a:p>
            <a:r>
              <a:rPr lang="en-US" dirty="0"/>
              <a:t>Distributes the contributions of old and new owners.  </a:t>
            </a:r>
          </a:p>
          <a:p>
            <a:pPr lvl="1"/>
            <a:r>
              <a:rPr lang="en-US" dirty="0"/>
              <a:t>Major items deteriorate with use and age.</a:t>
            </a:r>
          </a:p>
          <a:p>
            <a:pPr lvl="1"/>
            <a:r>
              <a:rPr lang="en-US" dirty="0"/>
              <a:t>Every owner who uses the association's assets pays for a share of replacement / maintenance.</a:t>
            </a:r>
          </a:p>
          <a:p>
            <a:r>
              <a:rPr lang="en-US" dirty="0"/>
              <a:t>Allows for the aesthetic qualities of the community to be maintained.</a:t>
            </a:r>
          </a:p>
        </p:txBody>
      </p:sp>
      <p:sp>
        <p:nvSpPr>
          <p:cNvPr id="8" name="Content Placeholder 7"/>
          <p:cNvSpPr>
            <a:spLocks noGrp="1"/>
          </p:cNvSpPr>
          <p:nvPr>
            <p:ph sz="half" idx="2"/>
          </p:nvPr>
        </p:nvSpPr>
        <p:spPr/>
        <p:txBody>
          <a:bodyPr/>
          <a:lstStyle/>
          <a:p>
            <a:r>
              <a:rPr lang="en-US" dirty="0"/>
              <a:t>Strive to minimize the need for special assessments. </a:t>
            </a:r>
          </a:p>
          <a:p>
            <a:r>
              <a:rPr lang="en-US" dirty="0"/>
              <a:t>Shows owners and potential buyers a more accurate and complete picture of the association's financial strength and market value. </a:t>
            </a:r>
          </a:p>
          <a:p>
            <a:r>
              <a:rPr lang="en-US" dirty="0"/>
              <a:t>Disclose to buyers, lenders, and others the manner in which management of the association is making provisions for both annual and non-annual maintenance requirements. </a:t>
            </a:r>
          </a:p>
          <a:p>
            <a:r>
              <a:rPr lang="en-US" dirty="0"/>
              <a:t>Define explicit association decisions on how to provide for long-term funding.</a:t>
            </a:r>
          </a:p>
          <a:p>
            <a:r>
              <a:rPr lang="en-US" dirty="0"/>
              <a:t>Provide or contribute to a maintenance planning tool for the association.</a:t>
            </a:r>
          </a:p>
        </p:txBody>
      </p:sp>
      <p:sp>
        <p:nvSpPr>
          <p:cNvPr id="6" name="Text Placeholder 5"/>
          <p:cNvSpPr>
            <a:spLocks noGrp="1"/>
          </p:cNvSpPr>
          <p:nvPr>
            <p:ph type="body" idx="10"/>
          </p:nvPr>
        </p:nvSpPr>
        <p:spPr/>
        <p:txBody>
          <a:bodyPr/>
          <a:lstStyle/>
          <a:p>
            <a:r>
              <a:rPr lang="en-US" dirty="0"/>
              <a:t>The objectives of a Reserve Study or Analysis should include the following:</a:t>
            </a:r>
          </a:p>
        </p:txBody>
      </p:sp>
      <p:sp>
        <p:nvSpPr>
          <p:cNvPr id="2" name="Title 1"/>
          <p:cNvSpPr>
            <a:spLocks noGrp="1"/>
          </p:cNvSpPr>
          <p:nvPr>
            <p:ph type="title"/>
          </p:nvPr>
        </p:nvSpPr>
        <p:spPr/>
        <p:txBody>
          <a:bodyPr/>
          <a:lstStyle/>
          <a:p>
            <a:r>
              <a:rPr lang="en-US" dirty="0"/>
              <a:t>HOAs have a responsibility to establish and maintain a Replacement Reserve Fund to provide the maintenance or replacement of association depreciable components.</a:t>
            </a:r>
          </a:p>
        </p:txBody>
      </p:sp>
      <p:sp>
        <p:nvSpPr>
          <p:cNvPr id="21" name="Text Placeholder 20">
            <a:extLst>
              <a:ext uri="{FF2B5EF4-FFF2-40B4-BE49-F238E27FC236}">
                <a16:creationId xmlns:a16="http://schemas.microsoft.com/office/drawing/2014/main" id="{54E18F8A-C908-4458-A323-4B8DE9C1B9FD}"/>
              </a:ext>
            </a:extLst>
          </p:cNvPr>
          <p:cNvSpPr>
            <a:spLocks noGrp="1"/>
          </p:cNvSpPr>
          <p:nvPr>
            <p:ph type="body" sz="quarter" idx="11"/>
          </p:nvPr>
        </p:nvSpPr>
        <p:spPr/>
        <p:txBody>
          <a:bodyPr/>
          <a:lstStyle/>
          <a:p>
            <a:r>
              <a:rPr lang="en-US" dirty="0"/>
              <a:t>Executive Summary</a:t>
            </a:r>
          </a:p>
        </p:txBody>
      </p:sp>
      <p:sp>
        <p:nvSpPr>
          <p:cNvPr id="7" name="Rounded Rectangular Callout 5">
            <a:extLst>
              <a:ext uri="{FF2B5EF4-FFF2-40B4-BE49-F238E27FC236}">
                <a16:creationId xmlns:a16="http://schemas.microsoft.com/office/drawing/2014/main" id="{CDDAEF0E-13B0-4340-A2CD-EDD54BFBB990}"/>
              </a:ext>
            </a:extLst>
          </p:cNvPr>
          <p:cNvSpPr/>
          <p:nvPr/>
        </p:nvSpPr>
        <p:spPr bwMode="auto">
          <a:xfrm>
            <a:off x="7485642" y="5888032"/>
            <a:ext cx="1410101" cy="469916"/>
          </a:xfrm>
          <a:prstGeom prst="wedgeRoundRectCallout">
            <a:avLst>
              <a:gd name="adj1" fmla="val -22071"/>
              <a:gd name="adj2" fmla="val -31124"/>
              <a:gd name="adj3" fmla="val 16667"/>
            </a:avLst>
          </a:prstGeom>
          <a:solidFill>
            <a:srgbClr val="00B050"/>
          </a:solidFill>
          <a:ln w="19050" cap="flat" cmpd="sng" algn="ctr">
            <a:solidFill>
              <a:srgbClr val="0066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90000"/>
              </a:lnSpc>
              <a:spcBef>
                <a:spcPct val="50000"/>
              </a:spcBef>
              <a:spcAft>
                <a:spcPct val="0"/>
              </a:spcAft>
              <a:buClrTx/>
              <a:buSzTx/>
              <a:buFontTx/>
              <a:buNone/>
              <a:tabLst/>
            </a:pPr>
            <a:r>
              <a:rPr kumimoji="0" lang="en-US" sz="1200" b="1" i="0" u="none" strike="noStrike" cap="none" normalizeH="0" baseline="0" dirty="0">
                <a:ln>
                  <a:noFill/>
                </a:ln>
                <a:solidFill>
                  <a:schemeClr val="bg1"/>
                </a:solidFill>
                <a:effectLst/>
                <a:latin typeface="Calibri" pitchFamily="34" charset="0"/>
              </a:rPr>
              <a:t>This page can be used as is</a:t>
            </a:r>
          </a:p>
        </p:txBody>
      </p:sp>
    </p:spTree>
    <p:extLst>
      <p:ext uri="{BB962C8B-B14F-4D97-AF65-F5344CB8AC3E}">
        <p14:creationId xmlns:p14="http://schemas.microsoft.com/office/powerpoint/2010/main" val="17952107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idx="1"/>
          </p:nvPr>
        </p:nvSpPr>
        <p:spPr/>
        <p:txBody>
          <a:bodyPr/>
          <a:lstStyle/>
          <a:p>
            <a:r>
              <a:rPr lang="en-US" dirty="0"/>
              <a:t>Preparation</a:t>
            </a:r>
          </a:p>
        </p:txBody>
      </p:sp>
      <p:sp>
        <p:nvSpPr>
          <p:cNvPr id="10" name="Content Placeholder 9"/>
          <p:cNvSpPr>
            <a:spLocks noGrp="1"/>
          </p:cNvSpPr>
          <p:nvPr>
            <p:ph sz="half" idx="2"/>
          </p:nvPr>
        </p:nvSpPr>
        <p:spPr/>
        <p:txBody>
          <a:bodyPr/>
          <a:lstStyle/>
          <a:p>
            <a:r>
              <a:rPr lang="en-US" dirty="0"/>
              <a:t>Prior reserve studies, if available, were used as references for this analysis.</a:t>
            </a:r>
          </a:p>
          <a:p>
            <a:pPr lvl="1"/>
            <a:r>
              <a:rPr lang="en-US" dirty="0"/>
              <a:t>Baseline for identification of reserve asset components</a:t>
            </a:r>
          </a:p>
          <a:p>
            <a:r>
              <a:rPr lang="en-US" dirty="0"/>
              <a:t>The HOA Community Manager and members of the Board conducted an inventory of the reserve assets:</a:t>
            </a:r>
          </a:p>
          <a:p>
            <a:pPr lvl="1"/>
            <a:r>
              <a:rPr lang="en-US" dirty="0"/>
              <a:t>If available, prior reserve studies reserve assets inventory</a:t>
            </a:r>
          </a:p>
          <a:p>
            <a:pPr lvl="1"/>
            <a:r>
              <a:rPr lang="en-US" dirty="0"/>
              <a:t>Conduct current inventory of reserve assets</a:t>
            </a:r>
          </a:p>
          <a:p>
            <a:pPr lvl="1"/>
            <a:r>
              <a:rPr lang="en-US" dirty="0"/>
              <a:t>Verified that no assets were overlooked</a:t>
            </a:r>
          </a:p>
          <a:p>
            <a:pPr lvl="1"/>
            <a:r>
              <a:rPr lang="en-US" dirty="0"/>
              <a:t>Condition of assets and useful life was evaluated by community manager, knowledgeable members of the community and outside service providers.</a:t>
            </a:r>
          </a:p>
        </p:txBody>
      </p:sp>
      <p:sp>
        <p:nvSpPr>
          <p:cNvPr id="11" name="Text Placeholder 10"/>
          <p:cNvSpPr>
            <a:spLocks noGrp="1"/>
          </p:cNvSpPr>
          <p:nvPr>
            <p:ph type="body" sz="quarter" idx="3"/>
          </p:nvPr>
        </p:nvSpPr>
        <p:spPr/>
        <p:txBody>
          <a:bodyPr/>
          <a:lstStyle/>
          <a:p>
            <a:r>
              <a:rPr lang="en-US" dirty="0"/>
              <a:t>Assumptions</a:t>
            </a:r>
          </a:p>
        </p:txBody>
      </p:sp>
      <p:sp>
        <p:nvSpPr>
          <p:cNvPr id="12" name="Content Placeholder 11"/>
          <p:cNvSpPr>
            <a:spLocks noGrp="1"/>
          </p:cNvSpPr>
          <p:nvPr>
            <p:ph sz="quarter" idx="10"/>
          </p:nvPr>
        </p:nvSpPr>
        <p:spPr/>
        <p:txBody>
          <a:bodyPr/>
          <a:lstStyle/>
          <a:p>
            <a:r>
              <a:rPr lang="en-US" dirty="0"/>
              <a:t>The physical inventory and condition assessment of all physical assets is complete.</a:t>
            </a:r>
          </a:p>
          <a:p>
            <a:r>
              <a:rPr lang="en-US" dirty="0"/>
              <a:t>The valuation cost estimates are reasonably accurate.</a:t>
            </a:r>
          </a:p>
          <a:p>
            <a:r>
              <a:rPr lang="en-US" dirty="0"/>
              <a:t>Estimates for current and future operational expenses are reasonably accurate:</a:t>
            </a:r>
          </a:p>
          <a:p>
            <a:pPr lvl="1"/>
            <a:r>
              <a:rPr lang="en-US" dirty="0"/>
              <a:t>Annual expenses such as insurance, administration, maintenance</a:t>
            </a:r>
          </a:p>
          <a:p>
            <a:pPr lvl="1"/>
            <a:r>
              <a:rPr lang="en-US" dirty="0"/>
              <a:t>Expenses less than $1000 are considered operational</a:t>
            </a:r>
          </a:p>
          <a:p>
            <a:pPr lvl="1"/>
            <a:r>
              <a:rPr lang="en-US" dirty="0"/>
              <a:t>Future operational expenses are projected to rise at the projected inflation rate</a:t>
            </a:r>
          </a:p>
        </p:txBody>
      </p:sp>
      <p:sp>
        <p:nvSpPr>
          <p:cNvPr id="8" name="Title 7"/>
          <p:cNvSpPr>
            <a:spLocks noGrp="1"/>
          </p:cNvSpPr>
          <p:nvPr>
            <p:ph type="title"/>
          </p:nvPr>
        </p:nvSpPr>
        <p:spPr/>
        <p:txBody>
          <a:bodyPr/>
          <a:lstStyle/>
          <a:p>
            <a:r>
              <a:rPr lang="en-US" dirty="0"/>
              <a:t>This Reserve Study provides long-term capital budget planning, identifies the current status of the reserve fund and provides a long-term stable and equitable funding plan to offset ongoing deterioration of reserve components.</a:t>
            </a:r>
          </a:p>
        </p:txBody>
      </p:sp>
      <p:sp>
        <p:nvSpPr>
          <p:cNvPr id="15" name="Text Placeholder 14">
            <a:extLst>
              <a:ext uri="{FF2B5EF4-FFF2-40B4-BE49-F238E27FC236}">
                <a16:creationId xmlns:a16="http://schemas.microsoft.com/office/drawing/2014/main" id="{E98C60AB-384B-4DED-B8AA-AC150397E1F2}"/>
              </a:ext>
            </a:extLst>
          </p:cNvPr>
          <p:cNvSpPr>
            <a:spLocks noGrp="1"/>
          </p:cNvSpPr>
          <p:nvPr>
            <p:ph type="body" sz="quarter" idx="11"/>
          </p:nvPr>
        </p:nvSpPr>
        <p:spPr/>
        <p:txBody>
          <a:bodyPr/>
          <a:lstStyle/>
          <a:p>
            <a:r>
              <a:rPr lang="en-US" dirty="0"/>
              <a:t>Executive Summary</a:t>
            </a:r>
          </a:p>
          <a:p>
            <a:endParaRPr lang="en-US" dirty="0"/>
          </a:p>
        </p:txBody>
      </p:sp>
      <p:sp>
        <p:nvSpPr>
          <p:cNvPr id="2" name="Rectangle 1"/>
          <p:cNvSpPr/>
          <p:nvPr/>
        </p:nvSpPr>
        <p:spPr>
          <a:xfrm>
            <a:off x="2197509" y="4850723"/>
            <a:ext cx="4572000" cy="1200329"/>
          </a:xfrm>
          <a:prstGeom prst="rect">
            <a:avLst/>
          </a:prstGeom>
          <a:solidFill>
            <a:schemeClr val="bg1">
              <a:lumMod val="95000"/>
            </a:schemeClr>
          </a:solidFill>
          <a:ln w="19050">
            <a:solidFill>
              <a:schemeClr val="tx1"/>
            </a:solidFill>
          </a:ln>
          <a:effectLst>
            <a:outerShdw blurRad="50800" dist="38100" dir="2700000" algn="tl" rotWithShape="0">
              <a:prstClr val="black">
                <a:alpha val="40000"/>
              </a:prstClr>
            </a:outerShdw>
          </a:effectLst>
        </p:spPr>
        <p:txBody>
          <a:bodyPr anchor="ctr" anchorCtr="0">
            <a:spAutoFit/>
          </a:bodyPr>
          <a:lstStyle/>
          <a:p>
            <a:r>
              <a:rPr lang="en-US" sz="1600" b="1" dirty="0">
                <a:solidFill>
                  <a:schemeClr val="tx1"/>
                </a:solidFill>
              </a:rPr>
              <a:t>The Funding Plan Goals </a:t>
            </a:r>
          </a:p>
          <a:p>
            <a:pPr marL="455613" lvl="1" indent="-285750">
              <a:buFont typeface="Arial" panose="020B0604020202020204" pitchFamily="34" charset="0"/>
              <a:buChar char="•"/>
            </a:pPr>
            <a:r>
              <a:rPr lang="en-US" sz="1400" b="1" dirty="0">
                <a:solidFill>
                  <a:schemeClr val="tx1"/>
                </a:solidFill>
              </a:rPr>
              <a:t>Provide sufficient funds when required</a:t>
            </a:r>
          </a:p>
          <a:p>
            <a:pPr marL="455613" lvl="1" indent="-285750">
              <a:buFont typeface="Arial" panose="020B0604020202020204" pitchFamily="34" charset="0"/>
              <a:buChar char="•"/>
            </a:pPr>
            <a:r>
              <a:rPr lang="en-US" sz="1400" b="1" dirty="0">
                <a:solidFill>
                  <a:schemeClr val="tx1"/>
                </a:solidFill>
              </a:rPr>
              <a:t>Enable a stable contribution rate over the years</a:t>
            </a:r>
          </a:p>
          <a:p>
            <a:pPr marL="455613" lvl="1" indent="-285750">
              <a:buFont typeface="Arial" panose="020B0604020202020204" pitchFamily="34" charset="0"/>
              <a:buChar char="•"/>
            </a:pPr>
            <a:r>
              <a:rPr lang="en-US" sz="1400" b="1" dirty="0">
                <a:solidFill>
                  <a:schemeClr val="tx1"/>
                </a:solidFill>
              </a:rPr>
              <a:t>Evenly distribute contributions over the years</a:t>
            </a:r>
          </a:p>
          <a:p>
            <a:pPr marL="455613" lvl="1" indent="-285750">
              <a:buFont typeface="Arial" panose="020B0604020202020204" pitchFamily="34" charset="0"/>
              <a:buChar char="•"/>
            </a:pPr>
            <a:r>
              <a:rPr lang="en-US" sz="1400" b="1" dirty="0">
                <a:solidFill>
                  <a:schemeClr val="tx1"/>
                </a:solidFill>
              </a:rPr>
              <a:t>Be fiscally responsible</a:t>
            </a:r>
          </a:p>
        </p:txBody>
      </p:sp>
      <p:sp>
        <p:nvSpPr>
          <p:cNvPr id="13" name="Rounded Rectangular Callout 5">
            <a:extLst>
              <a:ext uri="{FF2B5EF4-FFF2-40B4-BE49-F238E27FC236}">
                <a16:creationId xmlns:a16="http://schemas.microsoft.com/office/drawing/2014/main" id="{08CC8C0A-EF18-4D57-8285-3FE0C7DD602D}"/>
              </a:ext>
            </a:extLst>
          </p:cNvPr>
          <p:cNvSpPr/>
          <p:nvPr/>
        </p:nvSpPr>
        <p:spPr bwMode="auto">
          <a:xfrm>
            <a:off x="7485642" y="5888032"/>
            <a:ext cx="1410101" cy="469916"/>
          </a:xfrm>
          <a:prstGeom prst="wedgeRoundRectCallout">
            <a:avLst>
              <a:gd name="adj1" fmla="val -22071"/>
              <a:gd name="adj2" fmla="val -31124"/>
              <a:gd name="adj3" fmla="val 16667"/>
            </a:avLst>
          </a:prstGeom>
          <a:solidFill>
            <a:srgbClr val="00B050"/>
          </a:solidFill>
          <a:ln w="19050" cap="flat" cmpd="sng" algn="ctr">
            <a:solidFill>
              <a:srgbClr val="0066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90000"/>
              </a:lnSpc>
              <a:spcBef>
                <a:spcPct val="50000"/>
              </a:spcBef>
              <a:spcAft>
                <a:spcPct val="0"/>
              </a:spcAft>
              <a:buClrTx/>
              <a:buSzTx/>
              <a:buFontTx/>
              <a:buNone/>
              <a:tabLst/>
            </a:pPr>
            <a:r>
              <a:rPr kumimoji="0" lang="en-US" sz="1200" b="1" i="0" u="none" strike="noStrike" cap="none" normalizeH="0" baseline="0" dirty="0">
                <a:ln>
                  <a:noFill/>
                </a:ln>
                <a:solidFill>
                  <a:schemeClr val="bg1"/>
                </a:solidFill>
                <a:effectLst/>
                <a:latin typeface="Calibri" pitchFamily="34" charset="0"/>
              </a:rPr>
              <a:t>This page can be used as is</a:t>
            </a:r>
          </a:p>
        </p:txBody>
      </p:sp>
      <p:sp>
        <p:nvSpPr>
          <p:cNvPr id="14" name="Rounded Rectangular Callout 5">
            <a:extLst>
              <a:ext uri="{FF2B5EF4-FFF2-40B4-BE49-F238E27FC236}">
                <a16:creationId xmlns:a16="http://schemas.microsoft.com/office/drawing/2014/main" id="{5E524EC8-7E1A-463F-977D-3A12B6A8890E}"/>
              </a:ext>
            </a:extLst>
          </p:cNvPr>
          <p:cNvSpPr/>
          <p:nvPr/>
        </p:nvSpPr>
        <p:spPr bwMode="auto">
          <a:xfrm>
            <a:off x="7138087" y="4465931"/>
            <a:ext cx="1410101" cy="286036"/>
          </a:xfrm>
          <a:prstGeom prst="wedgeRoundRectCallout">
            <a:avLst>
              <a:gd name="adj1" fmla="val -95219"/>
              <a:gd name="adj2" fmla="val -465477"/>
              <a:gd name="adj3" fmla="val 16667"/>
            </a:avLst>
          </a:prstGeom>
          <a:solidFill>
            <a:schemeClr val="accent1">
              <a:lumMod val="20000"/>
              <a:lumOff val="80000"/>
            </a:schemeClr>
          </a:solidFill>
          <a:ln w="19050"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90000"/>
              </a:lnSpc>
              <a:spcBef>
                <a:spcPct val="50000"/>
              </a:spcBef>
              <a:spcAft>
                <a:spcPct val="0"/>
              </a:spcAft>
              <a:buClrTx/>
              <a:buSzTx/>
              <a:buFontTx/>
              <a:buNone/>
              <a:tabLst/>
            </a:pPr>
            <a:r>
              <a:rPr kumimoji="0" lang="en-US" sz="1200" b="1" i="0" u="none" strike="noStrike" cap="none" normalizeH="0" baseline="0" dirty="0">
                <a:ln>
                  <a:noFill/>
                </a:ln>
                <a:solidFill>
                  <a:schemeClr val="tx2"/>
                </a:solidFill>
                <a:effectLst/>
                <a:latin typeface="Calibri" pitchFamily="34" charset="0"/>
              </a:rPr>
              <a:t>Update this value</a:t>
            </a:r>
            <a:r>
              <a:rPr kumimoji="0" lang="en-US" sz="1200" b="1" i="0" u="none" strike="noStrike" cap="none" normalizeH="0" dirty="0">
                <a:ln>
                  <a:noFill/>
                </a:ln>
                <a:solidFill>
                  <a:schemeClr val="tx2"/>
                </a:solidFill>
                <a:effectLst/>
                <a:latin typeface="Calibri" pitchFamily="34" charset="0"/>
              </a:rPr>
              <a:t>.</a:t>
            </a:r>
            <a:endParaRPr kumimoji="0" lang="en-US" sz="1200" b="1" i="0" u="none" strike="noStrike" cap="none" normalizeH="0" baseline="0" dirty="0">
              <a:ln>
                <a:noFill/>
              </a:ln>
              <a:solidFill>
                <a:schemeClr val="tx2"/>
              </a:solidFill>
              <a:effectLst/>
              <a:latin typeface="Calibri" pitchFamily="34" charset="0"/>
            </a:endParaRPr>
          </a:p>
        </p:txBody>
      </p:sp>
    </p:spTree>
    <p:extLst>
      <p:ext uri="{BB962C8B-B14F-4D97-AF65-F5344CB8AC3E}">
        <p14:creationId xmlns:p14="http://schemas.microsoft.com/office/powerpoint/2010/main" val="37044871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D621043-B19D-44FA-B083-A67E9BEF1140}"/>
              </a:ext>
            </a:extLst>
          </p:cNvPr>
          <p:cNvSpPr/>
          <p:nvPr/>
        </p:nvSpPr>
        <p:spPr bwMode="auto">
          <a:xfrm>
            <a:off x="153090" y="1402624"/>
            <a:ext cx="8648010" cy="426168"/>
          </a:xfrm>
          <a:prstGeom prst="rect">
            <a:avLst/>
          </a:prstGeom>
          <a:solidFill>
            <a:schemeClr val="tx1">
              <a:lumMod val="50000"/>
              <a:lumOff val="50000"/>
              <a:alpha val="46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90000"/>
              </a:lnSpc>
              <a:spcBef>
                <a:spcPct val="50000"/>
              </a:spcBef>
              <a:spcAft>
                <a:spcPct val="0"/>
              </a:spcAft>
              <a:buClrTx/>
              <a:buSzTx/>
              <a:buFontTx/>
              <a:buNone/>
              <a:tabLst/>
            </a:pPr>
            <a:endParaRPr kumimoji="0" lang="en-US" sz="1200" b="0" i="0" u="none" strike="noStrike" cap="none" normalizeH="0" baseline="0">
              <a:ln>
                <a:noFill/>
              </a:ln>
              <a:solidFill>
                <a:srgbClr val="3366FF"/>
              </a:solidFill>
              <a:effectLst/>
              <a:latin typeface="Calibri" pitchFamily="34" charset="0"/>
            </a:endParaRPr>
          </a:p>
        </p:txBody>
      </p:sp>
      <p:sp>
        <p:nvSpPr>
          <p:cNvPr id="8" name="Text Placeholder 7">
            <a:extLst>
              <a:ext uri="{FF2B5EF4-FFF2-40B4-BE49-F238E27FC236}">
                <a16:creationId xmlns:a16="http://schemas.microsoft.com/office/drawing/2014/main" id="{2A63D3E4-2D62-4B3D-A3EC-1C63F4BA1166}"/>
              </a:ext>
            </a:extLst>
          </p:cNvPr>
          <p:cNvSpPr>
            <a:spLocks noGrp="1"/>
          </p:cNvSpPr>
          <p:nvPr>
            <p:ph type="body" sz="quarter" idx="10"/>
          </p:nvPr>
        </p:nvSpPr>
        <p:spPr/>
        <p:txBody>
          <a:bodyPr/>
          <a:lstStyle/>
          <a:p>
            <a:r>
              <a:rPr lang="en-US" dirty="0"/>
              <a:t>Executive Summary</a:t>
            </a:r>
          </a:p>
          <a:p>
            <a:r>
              <a:rPr lang="en-US" dirty="0"/>
              <a:t>Methodology and Strategy	</a:t>
            </a:r>
          </a:p>
          <a:p>
            <a:r>
              <a:rPr lang="en-US" dirty="0"/>
              <a:t>Detailed Financial Analysis</a:t>
            </a:r>
          </a:p>
          <a:p>
            <a:r>
              <a:rPr lang="en-US" dirty="0"/>
              <a:t>Reserve Component Inventory</a:t>
            </a:r>
          </a:p>
          <a:p>
            <a:r>
              <a:rPr lang="en-US" dirty="0"/>
              <a:t>Expense and Income Summaries</a:t>
            </a:r>
          </a:p>
          <a:p>
            <a:r>
              <a:rPr lang="en-US" dirty="0"/>
              <a:t>Summation</a:t>
            </a:r>
          </a:p>
        </p:txBody>
      </p:sp>
    </p:spTree>
    <p:extLst>
      <p:ext uri="{BB962C8B-B14F-4D97-AF65-F5344CB8AC3E}">
        <p14:creationId xmlns:p14="http://schemas.microsoft.com/office/powerpoint/2010/main" val="12626003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Reserve studies are conducted using one of three types.  This analysis was conducted using the method indicated.</a:t>
            </a:r>
          </a:p>
        </p:txBody>
      </p:sp>
      <p:sp>
        <p:nvSpPr>
          <p:cNvPr id="3" name="Text Placeholder 2">
            <a:extLst>
              <a:ext uri="{FF2B5EF4-FFF2-40B4-BE49-F238E27FC236}">
                <a16:creationId xmlns:a16="http://schemas.microsoft.com/office/drawing/2014/main" id="{F233343E-D8D3-4168-B7BA-7FEDBC839814}"/>
              </a:ext>
            </a:extLst>
          </p:cNvPr>
          <p:cNvSpPr>
            <a:spLocks noGrp="1"/>
          </p:cNvSpPr>
          <p:nvPr>
            <p:ph type="body" sz="quarter" idx="11"/>
          </p:nvPr>
        </p:nvSpPr>
        <p:spPr/>
        <p:txBody>
          <a:bodyPr/>
          <a:lstStyle/>
          <a:p>
            <a:r>
              <a:rPr lang="en-US" dirty="0"/>
              <a:t>Methodology and Strategy</a:t>
            </a:r>
          </a:p>
          <a:p>
            <a:endParaRPr lang="en-US" dirty="0"/>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1585354634"/>
              </p:ext>
            </p:extLst>
          </p:nvPr>
        </p:nvGraphicFramePr>
        <p:xfrm>
          <a:off x="748897" y="1202988"/>
          <a:ext cx="7835641" cy="3845560"/>
        </p:xfrm>
        <a:graphic>
          <a:graphicData uri="http://schemas.openxmlformats.org/drawingml/2006/table">
            <a:tbl>
              <a:tblPr firstRow="1" bandRow="1">
                <a:tableStyleId>{073A0DAA-6AF3-43AB-8588-CEC1D06C72B9}</a:tableStyleId>
              </a:tblPr>
              <a:tblGrid>
                <a:gridCol w="1485383">
                  <a:extLst>
                    <a:ext uri="{9D8B030D-6E8A-4147-A177-3AD203B41FA5}">
                      <a16:colId xmlns:a16="http://schemas.microsoft.com/office/drawing/2014/main" val="20000"/>
                    </a:ext>
                  </a:extLst>
                </a:gridCol>
                <a:gridCol w="6350258">
                  <a:extLst>
                    <a:ext uri="{9D8B030D-6E8A-4147-A177-3AD203B41FA5}">
                      <a16:colId xmlns:a16="http://schemas.microsoft.com/office/drawing/2014/main" val="20001"/>
                    </a:ext>
                  </a:extLst>
                </a:gridCol>
              </a:tblGrid>
              <a:tr h="370840">
                <a:tc>
                  <a:txBody>
                    <a:bodyPr/>
                    <a:lstStyle/>
                    <a:p>
                      <a:pPr algn="ctr"/>
                      <a:r>
                        <a:rPr lang="en-US" sz="1400" dirty="0"/>
                        <a:t>This Report</a:t>
                      </a:r>
                    </a:p>
                  </a:txBody>
                  <a:tcPr/>
                </a:tc>
                <a:tc>
                  <a:txBody>
                    <a:bodyPr/>
                    <a:lstStyle/>
                    <a:p>
                      <a:r>
                        <a:rPr lang="en-US" sz="1400" dirty="0"/>
                        <a:t>Reserve Study Type</a:t>
                      </a:r>
                    </a:p>
                  </a:txBody>
                  <a:tcPr/>
                </a:tc>
                <a:extLst>
                  <a:ext uri="{0D108BD9-81ED-4DB2-BD59-A6C34878D82A}">
                    <a16:rowId xmlns:a16="http://schemas.microsoft.com/office/drawing/2014/main" val="10000"/>
                  </a:ext>
                </a:extLst>
              </a:tr>
              <a:tr h="370840">
                <a:tc>
                  <a:txBody>
                    <a:bodyPr/>
                    <a:lstStyle/>
                    <a:p>
                      <a:pPr algn="ctr"/>
                      <a:endParaRPr lang="en-US" sz="1200" dirty="0"/>
                    </a:p>
                  </a:txBody>
                  <a:tcPr anchor="ctr"/>
                </a:tc>
                <a:tc>
                  <a:txBody>
                    <a:bodyPr/>
                    <a:lstStyle/>
                    <a:p>
                      <a:r>
                        <a:rPr lang="en-US" sz="1400" b="1" dirty="0"/>
                        <a:t>Full Study – On-site Inspection</a:t>
                      </a:r>
                    </a:p>
                    <a:p>
                      <a:pPr marL="341313" lvl="1" indent="-225425">
                        <a:buFont typeface="Arial" panose="020B0604020202020204" pitchFamily="34" charset="0"/>
                        <a:buChar char="•"/>
                      </a:pPr>
                      <a:r>
                        <a:rPr lang="en-US" sz="1400" dirty="0"/>
                        <a:t>Creation of the all components list</a:t>
                      </a:r>
                    </a:p>
                    <a:p>
                      <a:pPr marL="341313" lvl="1" indent="-225425">
                        <a:buFont typeface="Arial" panose="020B0604020202020204" pitchFamily="34" charset="0"/>
                        <a:buChar char="•"/>
                      </a:pPr>
                      <a:r>
                        <a:rPr lang="en-US" sz="1400" dirty="0"/>
                        <a:t>Measuring/quantifying all reserve components</a:t>
                      </a:r>
                    </a:p>
                    <a:p>
                      <a:pPr marL="341313" lvl="1" indent="-225425">
                        <a:buFont typeface="Arial" panose="020B0604020202020204" pitchFamily="34" charset="0"/>
                        <a:buChar char="•"/>
                      </a:pPr>
                      <a:r>
                        <a:rPr lang="en-US" sz="1400" dirty="0"/>
                        <a:t>Development of the Useful Life, Remaining Useful Life, and Current Replacement Cost </a:t>
                      </a:r>
                    </a:p>
                    <a:p>
                      <a:endParaRPr lang="en-US" sz="1400" dirty="0"/>
                    </a:p>
                  </a:txBody>
                  <a:tcPr/>
                </a:tc>
                <a:extLst>
                  <a:ext uri="{0D108BD9-81ED-4DB2-BD59-A6C34878D82A}">
                    <a16:rowId xmlns:a16="http://schemas.microsoft.com/office/drawing/2014/main" val="10001"/>
                  </a:ext>
                </a:extLst>
              </a:tr>
              <a:tr h="370840">
                <a:tc>
                  <a:txBody>
                    <a:bodyPr/>
                    <a:lstStyle/>
                    <a:p>
                      <a:pPr algn="ctr"/>
                      <a:endParaRPr lang="en-US" sz="1200" dirty="0"/>
                    </a:p>
                  </a:txBody>
                  <a:tcPr anchor="ctr"/>
                </a:tc>
                <a:tc>
                  <a:txBody>
                    <a:bodyPr/>
                    <a:lstStyle/>
                    <a:p>
                      <a:r>
                        <a:rPr lang="en-US" sz="1400" b="1" dirty="0"/>
                        <a:t>Update With Site Visit </a:t>
                      </a:r>
                    </a:p>
                    <a:p>
                      <a:pPr marL="341313" lvl="1" indent="-225425">
                        <a:buFont typeface="Arial" panose="020B0604020202020204" pitchFamily="34" charset="0"/>
                        <a:buChar char="•"/>
                      </a:pPr>
                      <a:r>
                        <a:rPr lang="en-US" sz="1400" dirty="0"/>
                        <a:t>Updates an existing reserve study</a:t>
                      </a:r>
                    </a:p>
                    <a:p>
                      <a:pPr marL="341313" lvl="1" indent="-225425">
                        <a:buFont typeface="Arial" panose="020B0604020202020204" pitchFamily="34" charset="0"/>
                        <a:buChar char="•"/>
                      </a:pPr>
                      <a:r>
                        <a:rPr lang="en-US" sz="1400" dirty="0"/>
                        <a:t>Review of all components to assure proper identification and quantity</a:t>
                      </a:r>
                    </a:p>
                    <a:p>
                      <a:pPr marL="341313" lvl="1" indent="-225425">
                        <a:buFont typeface="Arial" panose="020B0604020202020204" pitchFamily="34" charset="0"/>
                        <a:buChar char="•"/>
                      </a:pPr>
                      <a:r>
                        <a:rPr lang="en-US" sz="1400" dirty="0"/>
                        <a:t>New components</a:t>
                      </a:r>
                      <a:r>
                        <a:rPr lang="en-US" sz="1400" baseline="0" dirty="0"/>
                        <a:t> </a:t>
                      </a:r>
                      <a:r>
                        <a:rPr lang="en-US" sz="1400" dirty="0"/>
                        <a:t>identified</a:t>
                      </a:r>
                    </a:p>
                    <a:p>
                      <a:pPr marL="341313" lvl="1" indent="-225425">
                        <a:buFont typeface="Arial" panose="020B0604020202020204" pitchFamily="34" charset="0"/>
                        <a:buChar char="•"/>
                      </a:pPr>
                      <a:r>
                        <a:rPr lang="en-US" sz="1400" dirty="0"/>
                        <a:t>Knowledgeable vendors and service providers consulted to assure correct costs and useful lives are assessed</a:t>
                      </a:r>
                    </a:p>
                  </a:txBody>
                  <a:tcPr/>
                </a:tc>
                <a:extLst>
                  <a:ext uri="{0D108BD9-81ED-4DB2-BD59-A6C34878D82A}">
                    <a16:rowId xmlns:a16="http://schemas.microsoft.com/office/drawing/2014/main" val="10002"/>
                  </a:ext>
                </a:extLst>
              </a:tr>
              <a:tr h="370840">
                <a:tc>
                  <a:txBody>
                    <a:bodyPr/>
                    <a:lstStyle/>
                    <a:p>
                      <a:pPr algn="ctr"/>
                      <a:endParaRPr lang="en-US" sz="1200" dirty="0"/>
                    </a:p>
                  </a:txBody>
                  <a:tcPr anchor="ctr"/>
                </a:tc>
                <a:tc>
                  <a:txBody>
                    <a:bodyPr/>
                    <a:lstStyle/>
                    <a:p>
                      <a:r>
                        <a:rPr lang="en-US" sz="1400" b="1" dirty="0"/>
                        <a:t>Update Without a Site Visit</a:t>
                      </a:r>
                    </a:p>
                    <a:p>
                      <a:pPr marL="341313" lvl="1" indent="-225425">
                        <a:buFont typeface="Arial" panose="020B0604020202020204" pitchFamily="34" charset="0"/>
                        <a:buChar char="•"/>
                      </a:pPr>
                      <a:r>
                        <a:rPr lang="en-US" sz="1400" dirty="0"/>
                        <a:t>Updates an existing reserve study without a site inspection</a:t>
                      </a:r>
                    </a:p>
                    <a:p>
                      <a:pPr marL="341313" lvl="1" indent="-225425">
                        <a:buFont typeface="Arial" panose="020B0604020202020204" pitchFamily="34" charset="0"/>
                        <a:buChar char="•"/>
                      </a:pPr>
                      <a:r>
                        <a:rPr lang="en-US" sz="1400" dirty="0"/>
                        <a:t>Performed by interviews</a:t>
                      </a:r>
                    </a:p>
                  </a:txBody>
                  <a:tcPr/>
                </a:tc>
                <a:extLst>
                  <a:ext uri="{0D108BD9-81ED-4DB2-BD59-A6C34878D82A}">
                    <a16:rowId xmlns:a16="http://schemas.microsoft.com/office/drawing/2014/main" val="10003"/>
                  </a:ext>
                </a:extLst>
              </a:tr>
            </a:tbl>
          </a:graphicData>
        </a:graphic>
      </p:graphicFrame>
      <p:sp>
        <p:nvSpPr>
          <p:cNvPr id="9" name="Right Arrow 8"/>
          <p:cNvSpPr/>
          <p:nvPr/>
        </p:nvSpPr>
        <p:spPr bwMode="auto">
          <a:xfrm>
            <a:off x="866729" y="3377519"/>
            <a:ext cx="909587" cy="457200"/>
          </a:xfrm>
          <a:prstGeom prst="rightArrow">
            <a:avLst/>
          </a:prstGeom>
          <a:solidFill>
            <a:schemeClr val="bg1">
              <a:lumMod val="50000"/>
            </a:schemeClr>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90000"/>
              </a:lnSpc>
              <a:spcBef>
                <a:spcPct val="50000"/>
              </a:spcBef>
              <a:spcAft>
                <a:spcPct val="0"/>
              </a:spcAft>
              <a:buClrTx/>
              <a:buSzTx/>
              <a:buFontTx/>
              <a:buNone/>
              <a:tabLst/>
            </a:pPr>
            <a:endParaRPr kumimoji="0" lang="en-US" sz="1200" b="0" i="0" u="none" strike="noStrike" cap="none" normalizeH="0" baseline="0">
              <a:ln>
                <a:noFill/>
              </a:ln>
              <a:solidFill>
                <a:srgbClr val="3366FF"/>
              </a:solidFill>
              <a:effectLst/>
              <a:latin typeface="Calibri" pitchFamily="34" charset="0"/>
            </a:endParaRPr>
          </a:p>
        </p:txBody>
      </p:sp>
      <p:sp>
        <p:nvSpPr>
          <p:cNvPr id="6" name="Rounded Rectangular Callout 5"/>
          <p:cNvSpPr/>
          <p:nvPr/>
        </p:nvSpPr>
        <p:spPr bwMode="auto">
          <a:xfrm>
            <a:off x="866729" y="5978755"/>
            <a:ext cx="1410101" cy="653796"/>
          </a:xfrm>
          <a:prstGeom prst="wedgeRoundRectCallout">
            <a:avLst>
              <a:gd name="adj1" fmla="val -24066"/>
              <a:gd name="adj2" fmla="val -376219"/>
              <a:gd name="adj3" fmla="val 16667"/>
            </a:avLst>
          </a:prstGeom>
          <a:solidFill>
            <a:schemeClr val="accent1">
              <a:lumMod val="20000"/>
              <a:lumOff val="80000"/>
            </a:schemeClr>
          </a:solidFill>
          <a:ln w="19050" cap="flat" cmpd="sng" algn="ctr">
            <a:solidFill>
              <a:schemeClr val="tx2"/>
            </a:solidFill>
            <a:prstDash val="solid"/>
            <a:round/>
            <a:headEnd type="none" w="med" len="med"/>
            <a:tailEnd type="none" w="med" len="med"/>
          </a:ln>
          <a:effectLst/>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algn="l" rtl="0" fontAlgn="base">
              <a:spcBef>
                <a:spcPct val="0"/>
              </a:spcBef>
              <a:spcAft>
                <a:spcPct val="0"/>
              </a:spcAft>
              <a:defRPr sz="1200" kern="1200">
                <a:solidFill>
                  <a:srgbClr val="3366FF"/>
                </a:solidFill>
                <a:latin typeface="Calibri" pitchFamily="34" charset="0"/>
                <a:ea typeface="+mn-ea"/>
                <a:cs typeface="Arial" pitchFamily="34" charset="0"/>
              </a:defRPr>
            </a:lvl1pPr>
            <a:lvl2pPr marL="457200" algn="l" rtl="0" fontAlgn="base">
              <a:spcBef>
                <a:spcPct val="0"/>
              </a:spcBef>
              <a:spcAft>
                <a:spcPct val="0"/>
              </a:spcAft>
              <a:defRPr sz="1200" kern="1200">
                <a:solidFill>
                  <a:srgbClr val="3366FF"/>
                </a:solidFill>
                <a:latin typeface="Calibri" pitchFamily="34" charset="0"/>
                <a:ea typeface="+mn-ea"/>
                <a:cs typeface="Arial" pitchFamily="34" charset="0"/>
              </a:defRPr>
            </a:lvl2pPr>
            <a:lvl3pPr marL="914400" algn="l" rtl="0" fontAlgn="base">
              <a:spcBef>
                <a:spcPct val="0"/>
              </a:spcBef>
              <a:spcAft>
                <a:spcPct val="0"/>
              </a:spcAft>
              <a:defRPr sz="1200" kern="1200">
                <a:solidFill>
                  <a:srgbClr val="3366FF"/>
                </a:solidFill>
                <a:latin typeface="Calibri" pitchFamily="34" charset="0"/>
                <a:ea typeface="+mn-ea"/>
                <a:cs typeface="Arial" pitchFamily="34" charset="0"/>
              </a:defRPr>
            </a:lvl3pPr>
            <a:lvl4pPr marL="1371600" algn="l" rtl="0" fontAlgn="base">
              <a:spcBef>
                <a:spcPct val="0"/>
              </a:spcBef>
              <a:spcAft>
                <a:spcPct val="0"/>
              </a:spcAft>
              <a:defRPr sz="1200" kern="1200">
                <a:solidFill>
                  <a:srgbClr val="3366FF"/>
                </a:solidFill>
                <a:latin typeface="Calibri" pitchFamily="34" charset="0"/>
                <a:ea typeface="+mn-ea"/>
                <a:cs typeface="Arial" pitchFamily="34" charset="0"/>
              </a:defRPr>
            </a:lvl4pPr>
            <a:lvl5pPr marL="1828800" algn="l" rtl="0" fontAlgn="base">
              <a:spcBef>
                <a:spcPct val="0"/>
              </a:spcBef>
              <a:spcAft>
                <a:spcPct val="0"/>
              </a:spcAft>
              <a:defRPr sz="1200" kern="1200">
                <a:solidFill>
                  <a:srgbClr val="3366FF"/>
                </a:solidFill>
                <a:latin typeface="Calibri" pitchFamily="34" charset="0"/>
                <a:ea typeface="+mn-ea"/>
                <a:cs typeface="Arial" pitchFamily="34" charset="0"/>
              </a:defRPr>
            </a:lvl5pPr>
            <a:lvl6pPr marL="2286000" algn="l" defTabSz="914400" rtl="0" eaLnBrk="1" latinLnBrk="0" hangingPunct="1">
              <a:defRPr sz="1200" kern="1200">
                <a:solidFill>
                  <a:srgbClr val="3366FF"/>
                </a:solidFill>
                <a:latin typeface="Calibri" pitchFamily="34" charset="0"/>
                <a:ea typeface="+mn-ea"/>
                <a:cs typeface="Arial" pitchFamily="34" charset="0"/>
              </a:defRPr>
            </a:lvl6pPr>
            <a:lvl7pPr marL="2743200" algn="l" defTabSz="914400" rtl="0" eaLnBrk="1" latinLnBrk="0" hangingPunct="1">
              <a:defRPr sz="1200" kern="1200">
                <a:solidFill>
                  <a:srgbClr val="3366FF"/>
                </a:solidFill>
                <a:latin typeface="Calibri" pitchFamily="34" charset="0"/>
                <a:ea typeface="+mn-ea"/>
                <a:cs typeface="Arial" pitchFamily="34" charset="0"/>
              </a:defRPr>
            </a:lvl7pPr>
            <a:lvl8pPr marL="3200400" algn="l" defTabSz="914400" rtl="0" eaLnBrk="1" latinLnBrk="0" hangingPunct="1">
              <a:defRPr sz="1200" kern="1200">
                <a:solidFill>
                  <a:srgbClr val="3366FF"/>
                </a:solidFill>
                <a:latin typeface="Calibri" pitchFamily="34" charset="0"/>
                <a:ea typeface="+mn-ea"/>
                <a:cs typeface="Arial" pitchFamily="34" charset="0"/>
              </a:defRPr>
            </a:lvl8pPr>
            <a:lvl9pPr marL="3657600" algn="l" defTabSz="914400" rtl="0" eaLnBrk="1" latinLnBrk="0" hangingPunct="1">
              <a:defRPr sz="1200" kern="1200">
                <a:solidFill>
                  <a:srgbClr val="3366FF"/>
                </a:solidFill>
                <a:latin typeface="Calibri" pitchFamily="34" charset="0"/>
                <a:ea typeface="+mn-ea"/>
                <a:cs typeface="Arial" pitchFamily="34" charset="0"/>
              </a:defRPr>
            </a:lvl9pPr>
          </a:lstStyle>
          <a:p>
            <a:pPr marL="0" marR="0" indent="0" algn="ctr" defTabSz="914400" rtl="0" eaLnBrk="1" fontAlgn="base" latinLnBrk="0" hangingPunct="1">
              <a:lnSpc>
                <a:spcPct val="90000"/>
              </a:lnSpc>
              <a:spcBef>
                <a:spcPct val="50000"/>
              </a:spcBef>
              <a:spcAft>
                <a:spcPct val="0"/>
              </a:spcAft>
              <a:buClrTx/>
              <a:buSzTx/>
              <a:buFontTx/>
              <a:buNone/>
              <a:tabLst/>
            </a:pPr>
            <a:r>
              <a:rPr kumimoji="0" lang="en-US" sz="1200" b="1" i="0" u="none" strike="noStrike" cap="none" normalizeH="0" baseline="0" dirty="0">
                <a:ln>
                  <a:noFill/>
                </a:ln>
                <a:solidFill>
                  <a:schemeClr val="tx2"/>
                </a:solidFill>
                <a:effectLst/>
                <a:latin typeface="Calibri" pitchFamily="34" charset="0"/>
              </a:rPr>
              <a:t>Move this arrow to indicate which report type.</a:t>
            </a:r>
          </a:p>
        </p:txBody>
      </p:sp>
      <p:sp>
        <p:nvSpPr>
          <p:cNvPr id="7" name="Rounded Rectangular Callout 5">
            <a:extLst>
              <a:ext uri="{FF2B5EF4-FFF2-40B4-BE49-F238E27FC236}">
                <a16:creationId xmlns:a16="http://schemas.microsoft.com/office/drawing/2014/main" id="{6107EF9F-54B9-4109-86F2-9CF1911873EC}"/>
              </a:ext>
            </a:extLst>
          </p:cNvPr>
          <p:cNvSpPr/>
          <p:nvPr/>
        </p:nvSpPr>
        <p:spPr bwMode="auto">
          <a:xfrm>
            <a:off x="6121052" y="6070695"/>
            <a:ext cx="2607677" cy="469916"/>
          </a:xfrm>
          <a:prstGeom prst="wedgeRoundRectCallout">
            <a:avLst>
              <a:gd name="adj1" fmla="val -22071"/>
              <a:gd name="adj2" fmla="val -31124"/>
              <a:gd name="adj3" fmla="val 16667"/>
            </a:avLst>
          </a:prstGeom>
          <a:solidFill>
            <a:srgbClr val="00B050"/>
          </a:solidFill>
          <a:ln w="19050" cap="flat" cmpd="sng" algn="ctr">
            <a:solidFill>
              <a:srgbClr val="0066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90000"/>
              </a:lnSpc>
              <a:spcBef>
                <a:spcPct val="50000"/>
              </a:spcBef>
              <a:spcAft>
                <a:spcPct val="0"/>
              </a:spcAft>
              <a:buClrTx/>
              <a:buSzTx/>
              <a:buFontTx/>
              <a:buNone/>
              <a:tabLst/>
            </a:pPr>
            <a:r>
              <a:rPr kumimoji="0" lang="en-US" sz="1200" b="1" i="0" u="none" strike="noStrike" cap="none" normalizeH="0" baseline="0" dirty="0">
                <a:ln>
                  <a:noFill/>
                </a:ln>
                <a:solidFill>
                  <a:schemeClr val="bg1"/>
                </a:solidFill>
                <a:effectLst/>
                <a:latin typeface="Calibri" pitchFamily="34" charset="0"/>
              </a:rPr>
              <a:t>Once you have indicated the report type, this page is good to go</a:t>
            </a:r>
          </a:p>
        </p:txBody>
      </p:sp>
    </p:spTree>
    <p:extLst>
      <p:ext uri="{BB962C8B-B14F-4D97-AF65-F5344CB8AC3E}">
        <p14:creationId xmlns:p14="http://schemas.microsoft.com/office/powerpoint/2010/main" val="42756635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3D650C8-41A7-409B-AA63-919BF2432B89}"/>
              </a:ext>
            </a:extLst>
          </p:cNvPr>
          <p:cNvSpPr>
            <a:spLocks noGrp="1"/>
          </p:cNvSpPr>
          <p:nvPr>
            <p:ph type="title"/>
          </p:nvPr>
        </p:nvSpPr>
        <p:spPr/>
        <p:txBody>
          <a:bodyPr/>
          <a:lstStyle/>
          <a:p>
            <a:r>
              <a:rPr lang="en-US" dirty="0"/>
              <a:t>Economic assumptions and target objectives were established in the development of this Reserve Study Report.</a:t>
            </a:r>
          </a:p>
        </p:txBody>
      </p:sp>
      <p:sp>
        <p:nvSpPr>
          <p:cNvPr id="3" name="Text Placeholder 2">
            <a:extLst>
              <a:ext uri="{FF2B5EF4-FFF2-40B4-BE49-F238E27FC236}">
                <a16:creationId xmlns:a16="http://schemas.microsoft.com/office/drawing/2014/main" id="{1B413138-1867-46E8-A57A-FE28AC5B115D}"/>
              </a:ext>
            </a:extLst>
          </p:cNvPr>
          <p:cNvSpPr>
            <a:spLocks noGrp="1"/>
          </p:cNvSpPr>
          <p:nvPr>
            <p:ph type="body" sz="quarter" idx="11"/>
          </p:nvPr>
        </p:nvSpPr>
        <p:spPr/>
        <p:txBody>
          <a:bodyPr/>
          <a:lstStyle/>
          <a:p>
            <a:r>
              <a:rPr lang="en-US" dirty="0"/>
              <a:t>Methodology and Strategy</a:t>
            </a:r>
          </a:p>
          <a:p>
            <a:endParaRPr lang="en-US" dirty="0"/>
          </a:p>
        </p:txBody>
      </p:sp>
      <p:sp>
        <p:nvSpPr>
          <p:cNvPr id="11" name="Rounded Rectangular Callout 7">
            <a:extLst>
              <a:ext uri="{FF2B5EF4-FFF2-40B4-BE49-F238E27FC236}">
                <a16:creationId xmlns:a16="http://schemas.microsoft.com/office/drawing/2014/main" id="{BB4988B9-EF08-4A5F-B58E-78E3898153AD}"/>
              </a:ext>
            </a:extLst>
          </p:cNvPr>
          <p:cNvSpPr/>
          <p:nvPr/>
        </p:nvSpPr>
        <p:spPr bwMode="auto">
          <a:xfrm>
            <a:off x="7390999" y="1782471"/>
            <a:ext cx="1410101" cy="469916"/>
          </a:xfrm>
          <a:prstGeom prst="wedgeRoundRectCallout">
            <a:avLst>
              <a:gd name="adj1" fmla="val -92269"/>
              <a:gd name="adj2" fmla="val -5784"/>
              <a:gd name="adj3" fmla="val 16667"/>
            </a:avLst>
          </a:prstGeom>
          <a:solidFill>
            <a:schemeClr val="accent1">
              <a:lumMod val="20000"/>
              <a:lumOff val="80000"/>
            </a:schemeClr>
          </a:solidFill>
          <a:ln w="19050" cap="flat" cmpd="sng" algn="ctr">
            <a:solidFill>
              <a:schemeClr val="tx2"/>
            </a:solidFill>
            <a:prstDash val="solid"/>
            <a:round/>
            <a:headEnd type="none" w="med" len="med"/>
            <a:tailEnd type="none" w="med" len="med"/>
          </a:ln>
          <a:effectLst/>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algn="l" rtl="0" fontAlgn="base">
              <a:spcBef>
                <a:spcPct val="0"/>
              </a:spcBef>
              <a:spcAft>
                <a:spcPct val="0"/>
              </a:spcAft>
              <a:defRPr sz="1200" kern="1200">
                <a:solidFill>
                  <a:srgbClr val="3366FF"/>
                </a:solidFill>
                <a:latin typeface="Calibri" pitchFamily="34" charset="0"/>
                <a:ea typeface="+mn-ea"/>
                <a:cs typeface="Arial" pitchFamily="34" charset="0"/>
              </a:defRPr>
            </a:lvl1pPr>
            <a:lvl2pPr marL="457200" algn="l" rtl="0" fontAlgn="base">
              <a:spcBef>
                <a:spcPct val="0"/>
              </a:spcBef>
              <a:spcAft>
                <a:spcPct val="0"/>
              </a:spcAft>
              <a:defRPr sz="1200" kern="1200">
                <a:solidFill>
                  <a:srgbClr val="3366FF"/>
                </a:solidFill>
                <a:latin typeface="Calibri" pitchFamily="34" charset="0"/>
                <a:ea typeface="+mn-ea"/>
                <a:cs typeface="Arial" pitchFamily="34" charset="0"/>
              </a:defRPr>
            </a:lvl2pPr>
            <a:lvl3pPr marL="914400" algn="l" rtl="0" fontAlgn="base">
              <a:spcBef>
                <a:spcPct val="0"/>
              </a:spcBef>
              <a:spcAft>
                <a:spcPct val="0"/>
              </a:spcAft>
              <a:defRPr sz="1200" kern="1200">
                <a:solidFill>
                  <a:srgbClr val="3366FF"/>
                </a:solidFill>
                <a:latin typeface="Calibri" pitchFamily="34" charset="0"/>
                <a:ea typeface="+mn-ea"/>
                <a:cs typeface="Arial" pitchFamily="34" charset="0"/>
              </a:defRPr>
            </a:lvl3pPr>
            <a:lvl4pPr marL="1371600" algn="l" rtl="0" fontAlgn="base">
              <a:spcBef>
                <a:spcPct val="0"/>
              </a:spcBef>
              <a:spcAft>
                <a:spcPct val="0"/>
              </a:spcAft>
              <a:defRPr sz="1200" kern="1200">
                <a:solidFill>
                  <a:srgbClr val="3366FF"/>
                </a:solidFill>
                <a:latin typeface="Calibri" pitchFamily="34" charset="0"/>
                <a:ea typeface="+mn-ea"/>
                <a:cs typeface="Arial" pitchFamily="34" charset="0"/>
              </a:defRPr>
            </a:lvl4pPr>
            <a:lvl5pPr marL="1828800" algn="l" rtl="0" fontAlgn="base">
              <a:spcBef>
                <a:spcPct val="0"/>
              </a:spcBef>
              <a:spcAft>
                <a:spcPct val="0"/>
              </a:spcAft>
              <a:defRPr sz="1200" kern="1200">
                <a:solidFill>
                  <a:srgbClr val="3366FF"/>
                </a:solidFill>
                <a:latin typeface="Calibri" pitchFamily="34" charset="0"/>
                <a:ea typeface="+mn-ea"/>
                <a:cs typeface="Arial" pitchFamily="34" charset="0"/>
              </a:defRPr>
            </a:lvl5pPr>
            <a:lvl6pPr marL="2286000" algn="l" defTabSz="914400" rtl="0" eaLnBrk="1" latinLnBrk="0" hangingPunct="1">
              <a:defRPr sz="1200" kern="1200">
                <a:solidFill>
                  <a:srgbClr val="3366FF"/>
                </a:solidFill>
                <a:latin typeface="Calibri" pitchFamily="34" charset="0"/>
                <a:ea typeface="+mn-ea"/>
                <a:cs typeface="Arial" pitchFamily="34" charset="0"/>
              </a:defRPr>
            </a:lvl6pPr>
            <a:lvl7pPr marL="2743200" algn="l" defTabSz="914400" rtl="0" eaLnBrk="1" latinLnBrk="0" hangingPunct="1">
              <a:defRPr sz="1200" kern="1200">
                <a:solidFill>
                  <a:srgbClr val="3366FF"/>
                </a:solidFill>
                <a:latin typeface="Calibri" pitchFamily="34" charset="0"/>
                <a:ea typeface="+mn-ea"/>
                <a:cs typeface="Arial" pitchFamily="34" charset="0"/>
              </a:defRPr>
            </a:lvl7pPr>
            <a:lvl8pPr marL="3200400" algn="l" defTabSz="914400" rtl="0" eaLnBrk="1" latinLnBrk="0" hangingPunct="1">
              <a:defRPr sz="1200" kern="1200">
                <a:solidFill>
                  <a:srgbClr val="3366FF"/>
                </a:solidFill>
                <a:latin typeface="Calibri" pitchFamily="34" charset="0"/>
                <a:ea typeface="+mn-ea"/>
                <a:cs typeface="Arial" pitchFamily="34" charset="0"/>
              </a:defRPr>
            </a:lvl8pPr>
            <a:lvl9pPr marL="3657600" algn="l" defTabSz="914400" rtl="0" eaLnBrk="1" latinLnBrk="0" hangingPunct="1">
              <a:defRPr sz="1200" kern="1200">
                <a:solidFill>
                  <a:srgbClr val="3366FF"/>
                </a:solidFill>
                <a:latin typeface="Calibri" pitchFamily="34" charset="0"/>
                <a:ea typeface="+mn-ea"/>
                <a:cs typeface="Arial" pitchFamily="34" charset="0"/>
              </a:defRPr>
            </a:lvl9pPr>
          </a:lstStyle>
          <a:p>
            <a:pPr marL="0" marR="0" indent="0" algn="ctr" defTabSz="914400" rtl="0" eaLnBrk="1" fontAlgn="base" latinLnBrk="0" hangingPunct="1">
              <a:lnSpc>
                <a:spcPct val="90000"/>
              </a:lnSpc>
              <a:spcBef>
                <a:spcPct val="50000"/>
              </a:spcBef>
              <a:spcAft>
                <a:spcPct val="0"/>
              </a:spcAft>
              <a:buClrTx/>
              <a:buSzTx/>
              <a:buFontTx/>
              <a:buNone/>
              <a:tabLst/>
            </a:pPr>
            <a:r>
              <a:rPr kumimoji="0" lang="en-US" sz="1200" b="1" i="0" u="none" strike="noStrike" cap="none" normalizeH="0" baseline="0" dirty="0">
                <a:ln>
                  <a:noFill/>
                </a:ln>
                <a:solidFill>
                  <a:schemeClr val="tx2"/>
                </a:solidFill>
                <a:effectLst/>
                <a:latin typeface="Calibri" pitchFamily="34" charset="0"/>
              </a:rPr>
              <a:t>Copy and paste from RFA</a:t>
            </a:r>
          </a:p>
        </p:txBody>
      </p:sp>
      <p:pic>
        <p:nvPicPr>
          <p:cNvPr id="4" name="Picture 3">
            <a:extLst>
              <a:ext uri="{FF2B5EF4-FFF2-40B4-BE49-F238E27FC236}">
                <a16:creationId xmlns:a16="http://schemas.microsoft.com/office/drawing/2014/main" id="{FBB4B6C4-F237-4717-85CE-BF772BB70F98}"/>
              </a:ext>
            </a:extLst>
          </p:cNvPr>
          <p:cNvPicPr>
            <a:picLocks noChangeAspect="1"/>
          </p:cNvPicPr>
          <p:nvPr/>
        </p:nvPicPr>
        <p:blipFill>
          <a:blip r:embed="rId2"/>
          <a:stretch>
            <a:fillRect/>
          </a:stretch>
        </p:blipFill>
        <p:spPr>
          <a:xfrm>
            <a:off x="864282" y="1437460"/>
            <a:ext cx="5742986" cy="3448929"/>
          </a:xfrm>
          <a:prstGeom prst="rect">
            <a:avLst/>
          </a:prstGeom>
        </p:spPr>
      </p:pic>
    </p:spTree>
    <p:extLst>
      <p:ext uri="{BB962C8B-B14F-4D97-AF65-F5344CB8AC3E}">
        <p14:creationId xmlns:p14="http://schemas.microsoft.com/office/powerpoint/2010/main" val="23108211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336549" y="1447657"/>
            <a:ext cx="4160838" cy="1022464"/>
          </a:xfrm>
          <a:prstGeom prst="rect">
            <a:avLst/>
          </a:prstGeom>
          <a:solidFill>
            <a:schemeClr val="bg1">
              <a:lumMod val="95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90000"/>
              </a:lnSpc>
              <a:spcBef>
                <a:spcPct val="50000"/>
              </a:spcBef>
              <a:spcAft>
                <a:spcPct val="0"/>
              </a:spcAft>
              <a:buClrTx/>
              <a:buSzTx/>
              <a:buFontTx/>
              <a:buNone/>
              <a:tabLst/>
            </a:pPr>
            <a:endParaRPr kumimoji="0" lang="en-US" sz="1200" b="0" i="0" u="none" strike="noStrike" cap="none" normalizeH="0" baseline="0">
              <a:ln>
                <a:noFill/>
              </a:ln>
              <a:solidFill>
                <a:srgbClr val="3366FF"/>
              </a:solidFill>
              <a:effectLst/>
              <a:latin typeface="Calibri" pitchFamily="34" charset="0"/>
            </a:endParaRPr>
          </a:p>
        </p:txBody>
      </p:sp>
      <p:sp>
        <p:nvSpPr>
          <p:cNvPr id="12" name="Rectangle 11"/>
          <p:cNvSpPr/>
          <p:nvPr/>
        </p:nvSpPr>
        <p:spPr bwMode="auto">
          <a:xfrm>
            <a:off x="4645025" y="1447657"/>
            <a:ext cx="4162426" cy="2036166"/>
          </a:xfrm>
          <a:prstGeom prst="rect">
            <a:avLst/>
          </a:prstGeom>
          <a:solidFill>
            <a:schemeClr val="bg1">
              <a:lumMod val="95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90000"/>
              </a:lnSpc>
              <a:spcBef>
                <a:spcPct val="50000"/>
              </a:spcBef>
              <a:spcAft>
                <a:spcPct val="0"/>
              </a:spcAft>
              <a:buClrTx/>
              <a:buSzTx/>
              <a:buFontTx/>
              <a:buNone/>
              <a:tabLst/>
            </a:pPr>
            <a:endParaRPr kumimoji="0" lang="en-US" sz="1200" b="0" i="0" u="none" strike="noStrike" cap="none" normalizeH="0" baseline="0">
              <a:ln>
                <a:noFill/>
              </a:ln>
              <a:solidFill>
                <a:srgbClr val="3366FF"/>
              </a:solidFill>
              <a:effectLst/>
              <a:latin typeface="Calibri" pitchFamily="34" charset="0"/>
            </a:endParaRPr>
          </a:p>
        </p:txBody>
      </p:sp>
      <p:sp>
        <p:nvSpPr>
          <p:cNvPr id="10" name="Text Placeholder 9"/>
          <p:cNvSpPr>
            <a:spLocks noGrp="1"/>
          </p:cNvSpPr>
          <p:nvPr>
            <p:ph type="body" idx="1"/>
          </p:nvPr>
        </p:nvSpPr>
        <p:spPr/>
        <p:txBody>
          <a:bodyPr/>
          <a:lstStyle/>
          <a:p>
            <a:r>
              <a:rPr lang="en-US" dirty="0"/>
              <a:t>Reserve Funding Methodologies</a:t>
            </a:r>
          </a:p>
        </p:txBody>
      </p:sp>
      <p:sp>
        <p:nvSpPr>
          <p:cNvPr id="6" name="Content Placeholder 5"/>
          <p:cNvSpPr>
            <a:spLocks noGrp="1"/>
          </p:cNvSpPr>
          <p:nvPr>
            <p:ph sz="half" idx="2"/>
          </p:nvPr>
        </p:nvSpPr>
        <p:spPr/>
        <p:txBody>
          <a:bodyPr/>
          <a:lstStyle/>
          <a:p>
            <a:r>
              <a:rPr lang="en-US" dirty="0"/>
              <a:t>Cash Flow</a:t>
            </a:r>
          </a:p>
          <a:p>
            <a:pPr lvl="1"/>
            <a:r>
              <a:rPr lang="en-US" dirty="0"/>
              <a:t>The reserve fund is considered one large pool of money.</a:t>
            </a:r>
          </a:p>
          <a:p>
            <a:pPr lvl="1"/>
            <a:r>
              <a:rPr lang="en-US" dirty="0"/>
              <a:t>Contributions are established by testing and retesting different contribution rates until the desired funding objective is achieved.</a:t>
            </a:r>
          </a:p>
          <a:p>
            <a:r>
              <a:rPr lang="en-US" dirty="0"/>
              <a:t>Straight Line (or Component Level)</a:t>
            </a:r>
          </a:p>
          <a:p>
            <a:pPr lvl="1"/>
            <a:r>
              <a:rPr lang="en-US" dirty="0"/>
              <a:t>Component costs are calculated separately, and summed together.</a:t>
            </a:r>
          </a:p>
          <a:p>
            <a:pPr lvl="1"/>
            <a:r>
              <a:rPr lang="en-US" dirty="0"/>
              <a:t>The reserve funds are essentially divided into separate pools for each component, with no co-mingling.</a:t>
            </a:r>
          </a:p>
          <a:p>
            <a:pPr lvl="1"/>
            <a:r>
              <a:rPr lang="en-US" dirty="0"/>
              <a:t>Common method before widespread use of computers to perform multiple calculations simultaneously.</a:t>
            </a:r>
          </a:p>
        </p:txBody>
      </p:sp>
      <p:sp>
        <p:nvSpPr>
          <p:cNvPr id="11" name="Text Placeholder 10"/>
          <p:cNvSpPr>
            <a:spLocks noGrp="1"/>
          </p:cNvSpPr>
          <p:nvPr>
            <p:ph type="body" sz="quarter" idx="3"/>
          </p:nvPr>
        </p:nvSpPr>
        <p:spPr/>
        <p:txBody>
          <a:bodyPr/>
          <a:lstStyle/>
          <a:p>
            <a:r>
              <a:rPr lang="en-US" dirty="0"/>
              <a:t>Characteristics</a:t>
            </a:r>
          </a:p>
        </p:txBody>
      </p:sp>
      <p:sp>
        <p:nvSpPr>
          <p:cNvPr id="9" name="Content Placeholder 8"/>
          <p:cNvSpPr>
            <a:spLocks noGrp="1"/>
          </p:cNvSpPr>
          <p:nvPr>
            <p:ph sz="half" idx="10"/>
          </p:nvPr>
        </p:nvSpPr>
        <p:spPr/>
        <p:txBody>
          <a:bodyPr/>
          <a:lstStyle/>
          <a:p>
            <a:r>
              <a:rPr lang="en-US" dirty="0"/>
              <a:t>Cash Flow:</a:t>
            </a:r>
          </a:p>
          <a:p>
            <a:pPr lvl="1"/>
            <a:r>
              <a:rPr lang="en-US" dirty="0"/>
              <a:t>Encourages the use of threshold levels to test various funding strategies with respect to funding requirements.</a:t>
            </a:r>
          </a:p>
          <a:p>
            <a:pPr lvl="1"/>
            <a:r>
              <a:rPr lang="en-US" dirty="0"/>
              <a:t>May increases risks of underfunding and special assessments, but this can be mitigated by:</a:t>
            </a:r>
          </a:p>
          <a:p>
            <a:pPr lvl="2"/>
            <a:r>
              <a:rPr lang="en-US" dirty="0"/>
              <a:t>Understanding of component costs and useful life</a:t>
            </a:r>
          </a:p>
          <a:p>
            <a:pPr lvl="2"/>
            <a:r>
              <a:rPr lang="en-US" dirty="0"/>
              <a:t>Setting reasonable threshold funding levels</a:t>
            </a:r>
          </a:p>
          <a:p>
            <a:pPr lvl="2"/>
            <a:r>
              <a:rPr lang="en-US" dirty="0"/>
              <a:t>Careful analysis of annual cash flows</a:t>
            </a:r>
          </a:p>
          <a:p>
            <a:pPr lvl="1"/>
            <a:r>
              <a:rPr lang="en-US" dirty="0"/>
              <a:t>Typically, results in a lower rate of reserve contributions as the funds can be used more efficiently; and the contributions are more evenly spread over the years. </a:t>
            </a:r>
          </a:p>
          <a:p>
            <a:r>
              <a:rPr lang="en-US" dirty="0"/>
              <a:t>Straight Line</a:t>
            </a:r>
          </a:p>
          <a:p>
            <a:pPr lvl="1"/>
            <a:r>
              <a:rPr lang="en-US" dirty="0"/>
              <a:t>As each component funding stands on its own, each component is considered to be fully funded.</a:t>
            </a:r>
          </a:p>
          <a:p>
            <a:pPr lvl="1"/>
            <a:r>
              <a:rPr lang="en-US" dirty="0"/>
              <a:t>Does not allow flexibility should a component cost differ from the budgeted amount.</a:t>
            </a:r>
          </a:p>
        </p:txBody>
      </p:sp>
      <p:sp>
        <p:nvSpPr>
          <p:cNvPr id="8" name="Title 7"/>
          <p:cNvSpPr>
            <a:spLocks noGrp="1"/>
          </p:cNvSpPr>
          <p:nvPr>
            <p:ph type="title"/>
          </p:nvPr>
        </p:nvSpPr>
        <p:spPr/>
        <p:txBody>
          <a:bodyPr/>
          <a:lstStyle/>
          <a:p>
            <a:r>
              <a:rPr lang="en-US" dirty="0"/>
              <a:t>The Cash Flow Reserve Funding methodology was used in the analysis as it allows reserve funds to be used efficiently and evenly spreads costs among the community owners over the years.</a:t>
            </a:r>
          </a:p>
        </p:txBody>
      </p:sp>
      <p:sp>
        <p:nvSpPr>
          <p:cNvPr id="17" name="Text Placeholder 16">
            <a:extLst>
              <a:ext uri="{FF2B5EF4-FFF2-40B4-BE49-F238E27FC236}">
                <a16:creationId xmlns:a16="http://schemas.microsoft.com/office/drawing/2014/main" id="{2F846143-DA54-4DD0-98C5-1F26400C4F59}"/>
              </a:ext>
            </a:extLst>
          </p:cNvPr>
          <p:cNvSpPr>
            <a:spLocks noGrp="1"/>
          </p:cNvSpPr>
          <p:nvPr>
            <p:ph type="body" sz="quarter" idx="11"/>
          </p:nvPr>
        </p:nvSpPr>
        <p:spPr/>
        <p:txBody>
          <a:bodyPr/>
          <a:lstStyle/>
          <a:p>
            <a:r>
              <a:rPr lang="en-US" dirty="0"/>
              <a:t>Methodology and Strategy</a:t>
            </a:r>
          </a:p>
          <a:p>
            <a:endParaRPr lang="en-US" dirty="0"/>
          </a:p>
        </p:txBody>
      </p:sp>
      <p:sp>
        <p:nvSpPr>
          <p:cNvPr id="13" name="Rounded Rectangular Callout 5">
            <a:extLst>
              <a:ext uri="{FF2B5EF4-FFF2-40B4-BE49-F238E27FC236}">
                <a16:creationId xmlns:a16="http://schemas.microsoft.com/office/drawing/2014/main" id="{CDDAEF0E-13B0-4340-A2CD-EDD54BFBB990}"/>
              </a:ext>
            </a:extLst>
          </p:cNvPr>
          <p:cNvSpPr/>
          <p:nvPr/>
        </p:nvSpPr>
        <p:spPr bwMode="auto">
          <a:xfrm>
            <a:off x="6940002" y="5763047"/>
            <a:ext cx="1410101" cy="469916"/>
          </a:xfrm>
          <a:prstGeom prst="wedgeRoundRectCallout">
            <a:avLst>
              <a:gd name="adj1" fmla="val -22071"/>
              <a:gd name="adj2" fmla="val -31124"/>
              <a:gd name="adj3" fmla="val 16667"/>
            </a:avLst>
          </a:prstGeom>
          <a:solidFill>
            <a:srgbClr val="00B050"/>
          </a:solidFill>
          <a:ln w="19050" cap="flat" cmpd="sng" algn="ctr">
            <a:solidFill>
              <a:srgbClr val="0066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defPPr>
              <a:defRPr lang="en-US"/>
            </a:defPPr>
            <a:lvl1pPr algn="l" rtl="0" fontAlgn="base">
              <a:spcBef>
                <a:spcPct val="0"/>
              </a:spcBef>
              <a:spcAft>
                <a:spcPct val="0"/>
              </a:spcAft>
              <a:defRPr sz="1200" kern="1200">
                <a:solidFill>
                  <a:srgbClr val="3366FF"/>
                </a:solidFill>
                <a:latin typeface="Calibri" pitchFamily="34" charset="0"/>
                <a:ea typeface="+mn-ea"/>
                <a:cs typeface="Arial" pitchFamily="34" charset="0"/>
              </a:defRPr>
            </a:lvl1pPr>
            <a:lvl2pPr marL="457200" algn="l" rtl="0" fontAlgn="base">
              <a:spcBef>
                <a:spcPct val="0"/>
              </a:spcBef>
              <a:spcAft>
                <a:spcPct val="0"/>
              </a:spcAft>
              <a:defRPr sz="1200" kern="1200">
                <a:solidFill>
                  <a:srgbClr val="3366FF"/>
                </a:solidFill>
                <a:latin typeface="Calibri" pitchFamily="34" charset="0"/>
                <a:ea typeface="+mn-ea"/>
                <a:cs typeface="Arial" pitchFamily="34" charset="0"/>
              </a:defRPr>
            </a:lvl2pPr>
            <a:lvl3pPr marL="914400" algn="l" rtl="0" fontAlgn="base">
              <a:spcBef>
                <a:spcPct val="0"/>
              </a:spcBef>
              <a:spcAft>
                <a:spcPct val="0"/>
              </a:spcAft>
              <a:defRPr sz="1200" kern="1200">
                <a:solidFill>
                  <a:srgbClr val="3366FF"/>
                </a:solidFill>
                <a:latin typeface="Calibri" pitchFamily="34" charset="0"/>
                <a:ea typeface="+mn-ea"/>
                <a:cs typeface="Arial" pitchFamily="34" charset="0"/>
              </a:defRPr>
            </a:lvl3pPr>
            <a:lvl4pPr marL="1371600" algn="l" rtl="0" fontAlgn="base">
              <a:spcBef>
                <a:spcPct val="0"/>
              </a:spcBef>
              <a:spcAft>
                <a:spcPct val="0"/>
              </a:spcAft>
              <a:defRPr sz="1200" kern="1200">
                <a:solidFill>
                  <a:srgbClr val="3366FF"/>
                </a:solidFill>
                <a:latin typeface="Calibri" pitchFamily="34" charset="0"/>
                <a:ea typeface="+mn-ea"/>
                <a:cs typeface="Arial" pitchFamily="34" charset="0"/>
              </a:defRPr>
            </a:lvl4pPr>
            <a:lvl5pPr marL="1828800" algn="l" rtl="0" fontAlgn="base">
              <a:spcBef>
                <a:spcPct val="0"/>
              </a:spcBef>
              <a:spcAft>
                <a:spcPct val="0"/>
              </a:spcAft>
              <a:defRPr sz="1200" kern="1200">
                <a:solidFill>
                  <a:srgbClr val="3366FF"/>
                </a:solidFill>
                <a:latin typeface="Calibri" pitchFamily="34" charset="0"/>
                <a:ea typeface="+mn-ea"/>
                <a:cs typeface="Arial" pitchFamily="34" charset="0"/>
              </a:defRPr>
            </a:lvl5pPr>
            <a:lvl6pPr marL="2286000" algn="l" defTabSz="914400" rtl="0" eaLnBrk="1" latinLnBrk="0" hangingPunct="1">
              <a:defRPr sz="1200" kern="1200">
                <a:solidFill>
                  <a:srgbClr val="3366FF"/>
                </a:solidFill>
                <a:latin typeface="Calibri" pitchFamily="34" charset="0"/>
                <a:ea typeface="+mn-ea"/>
                <a:cs typeface="Arial" pitchFamily="34" charset="0"/>
              </a:defRPr>
            </a:lvl6pPr>
            <a:lvl7pPr marL="2743200" algn="l" defTabSz="914400" rtl="0" eaLnBrk="1" latinLnBrk="0" hangingPunct="1">
              <a:defRPr sz="1200" kern="1200">
                <a:solidFill>
                  <a:srgbClr val="3366FF"/>
                </a:solidFill>
                <a:latin typeface="Calibri" pitchFamily="34" charset="0"/>
                <a:ea typeface="+mn-ea"/>
                <a:cs typeface="Arial" pitchFamily="34" charset="0"/>
              </a:defRPr>
            </a:lvl7pPr>
            <a:lvl8pPr marL="3200400" algn="l" defTabSz="914400" rtl="0" eaLnBrk="1" latinLnBrk="0" hangingPunct="1">
              <a:defRPr sz="1200" kern="1200">
                <a:solidFill>
                  <a:srgbClr val="3366FF"/>
                </a:solidFill>
                <a:latin typeface="Calibri" pitchFamily="34" charset="0"/>
                <a:ea typeface="+mn-ea"/>
                <a:cs typeface="Arial" pitchFamily="34" charset="0"/>
              </a:defRPr>
            </a:lvl8pPr>
            <a:lvl9pPr marL="3657600" algn="l" defTabSz="914400" rtl="0" eaLnBrk="1" latinLnBrk="0" hangingPunct="1">
              <a:defRPr sz="1200" kern="1200">
                <a:solidFill>
                  <a:srgbClr val="3366FF"/>
                </a:solidFill>
                <a:latin typeface="Calibri" pitchFamily="34" charset="0"/>
                <a:ea typeface="+mn-ea"/>
                <a:cs typeface="Arial" pitchFamily="34" charset="0"/>
              </a:defRPr>
            </a:lvl9pPr>
          </a:lstStyle>
          <a:p>
            <a:pPr marL="0" marR="0" indent="0" algn="ctr" defTabSz="914400" rtl="0" eaLnBrk="1" fontAlgn="base" latinLnBrk="0" hangingPunct="1">
              <a:lnSpc>
                <a:spcPct val="90000"/>
              </a:lnSpc>
              <a:spcBef>
                <a:spcPct val="50000"/>
              </a:spcBef>
              <a:spcAft>
                <a:spcPct val="0"/>
              </a:spcAft>
              <a:buClrTx/>
              <a:buSzTx/>
              <a:buFontTx/>
              <a:buNone/>
              <a:tabLst/>
            </a:pPr>
            <a:r>
              <a:rPr kumimoji="0" lang="en-US" sz="1200" b="1" i="0" u="none" strike="noStrike" cap="none" normalizeH="0" baseline="0" dirty="0">
                <a:ln>
                  <a:noFill/>
                </a:ln>
                <a:solidFill>
                  <a:schemeClr val="bg1"/>
                </a:solidFill>
                <a:effectLst/>
                <a:latin typeface="Calibri" pitchFamily="34" charset="0"/>
              </a:rPr>
              <a:t>This page can be used as is</a:t>
            </a:r>
          </a:p>
        </p:txBody>
      </p:sp>
      <p:sp>
        <p:nvSpPr>
          <p:cNvPr id="14" name="Rounded Rectangular Callout 5">
            <a:extLst>
              <a:ext uri="{FF2B5EF4-FFF2-40B4-BE49-F238E27FC236}">
                <a16:creationId xmlns:a16="http://schemas.microsoft.com/office/drawing/2014/main" id="{69B1D3CC-FFB9-4CF9-9499-64C81B53BBC7}"/>
              </a:ext>
            </a:extLst>
          </p:cNvPr>
          <p:cNvSpPr/>
          <p:nvPr/>
        </p:nvSpPr>
        <p:spPr bwMode="auto">
          <a:xfrm>
            <a:off x="8250036" y="906586"/>
            <a:ext cx="1410101" cy="469916"/>
          </a:xfrm>
          <a:prstGeom prst="wedgeRoundRectCallout">
            <a:avLst>
              <a:gd name="adj1" fmla="val -44274"/>
              <a:gd name="adj2" fmla="val -97749"/>
              <a:gd name="adj3" fmla="val 16667"/>
            </a:avLst>
          </a:prstGeom>
          <a:solidFill>
            <a:schemeClr val="accent6">
              <a:lumMod val="75000"/>
            </a:schemeClr>
          </a:solidFill>
          <a:ln w="19050" cap="flat" cmpd="sng" algn="ctr">
            <a:solidFill>
              <a:schemeClr val="accent6">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defPPr>
              <a:defRPr lang="en-US"/>
            </a:defPPr>
            <a:lvl1pPr algn="l" rtl="0" fontAlgn="base">
              <a:spcBef>
                <a:spcPct val="0"/>
              </a:spcBef>
              <a:spcAft>
                <a:spcPct val="0"/>
              </a:spcAft>
              <a:defRPr sz="1200" kern="1200">
                <a:solidFill>
                  <a:srgbClr val="3366FF"/>
                </a:solidFill>
                <a:latin typeface="Calibri" pitchFamily="34" charset="0"/>
                <a:ea typeface="+mn-ea"/>
                <a:cs typeface="Arial" pitchFamily="34" charset="0"/>
              </a:defRPr>
            </a:lvl1pPr>
            <a:lvl2pPr marL="457200" algn="l" rtl="0" fontAlgn="base">
              <a:spcBef>
                <a:spcPct val="0"/>
              </a:spcBef>
              <a:spcAft>
                <a:spcPct val="0"/>
              </a:spcAft>
              <a:defRPr sz="1200" kern="1200">
                <a:solidFill>
                  <a:srgbClr val="3366FF"/>
                </a:solidFill>
                <a:latin typeface="Calibri" pitchFamily="34" charset="0"/>
                <a:ea typeface="+mn-ea"/>
                <a:cs typeface="Arial" pitchFamily="34" charset="0"/>
              </a:defRPr>
            </a:lvl2pPr>
            <a:lvl3pPr marL="914400" algn="l" rtl="0" fontAlgn="base">
              <a:spcBef>
                <a:spcPct val="0"/>
              </a:spcBef>
              <a:spcAft>
                <a:spcPct val="0"/>
              </a:spcAft>
              <a:defRPr sz="1200" kern="1200">
                <a:solidFill>
                  <a:srgbClr val="3366FF"/>
                </a:solidFill>
                <a:latin typeface="Calibri" pitchFamily="34" charset="0"/>
                <a:ea typeface="+mn-ea"/>
                <a:cs typeface="Arial" pitchFamily="34" charset="0"/>
              </a:defRPr>
            </a:lvl3pPr>
            <a:lvl4pPr marL="1371600" algn="l" rtl="0" fontAlgn="base">
              <a:spcBef>
                <a:spcPct val="0"/>
              </a:spcBef>
              <a:spcAft>
                <a:spcPct val="0"/>
              </a:spcAft>
              <a:defRPr sz="1200" kern="1200">
                <a:solidFill>
                  <a:srgbClr val="3366FF"/>
                </a:solidFill>
                <a:latin typeface="Calibri" pitchFamily="34" charset="0"/>
                <a:ea typeface="+mn-ea"/>
                <a:cs typeface="Arial" pitchFamily="34" charset="0"/>
              </a:defRPr>
            </a:lvl4pPr>
            <a:lvl5pPr marL="1828800" algn="l" rtl="0" fontAlgn="base">
              <a:spcBef>
                <a:spcPct val="0"/>
              </a:spcBef>
              <a:spcAft>
                <a:spcPct val="0"/>
              </a:spcAft>
              <a:defRPr sz="1200" kern="1200">
                <a:solidFill>
                  <a:srgbClr val="3366FF"/>
                </a:solidFill>
                <a:latin typeface="Calibri" pitchFamily="34" charset="0"/>
                <a:ea typeface="+mn-ea"/>
                <a:cs typeface="Arial" pitchFamily="34" charset="0"/>
              </a:defRPr>
            </a:lvl5pPr>
            <a:lvl6pPr marL="2286000" algn="l" defTabSz="914400" rtl="0" eaLnBrk="1" latinLnBrk="0" hangingPunct="1">
              <a:defRPr sz="1200" kern="1200">
                <a:solidFill>
                  <a:srgbClr val="3366FF"/>
                </a:solidFill>
                <a:latin typeface="Calibri" pitchFamily="34" charset="0"/>
                <a:ea typeface="+mn-ea"/>
                <a:cs typeface="Arial" pitchFamily="34" charset="0"/>
              </a:defRPr>
            </a:lvl6pPr>
            <a:lvl7pPr marL="2743200" algn="l" defTabSz="914400" rtl="0" eaLnBrk="1" latinLnBrk="0" hangingPunct="1">
              <a:defRPr sz="1200" kern="1200">
                <a:solidFill>
                  <a:srgbClr val="3366FF"/>
                </a:solidFill>
                <a:latin typeface="Calibri" pitchFamily="34" charset="0"/>
                <a:ea typeface="+mn-ea"/>
                <a:cs typeface="Arial" pitchFamily="34" charset="0"/>
              </a:defRPr>
            </a:lvl7pPr>
            <a:lvl8pPr marL="3200400" algn="l" defTabSz="914400" rtl="0" eaLnBrk="1" latinLnBrk="0" hangingPunct="1">
              <a:defRPr sz="1200" kern="1200">
                <a:solidFill>
                  <a:srgbClr val="3366FF"/>
                </a:solidFill>
                <a:latin typeface="Calibri" pitchFamily="34" charset="0"/>
                <a:ea typeface="+mn-ea"/>
                <a:cs typeface="Arial" pitchFamily="34" charset="0"/>
              </a:defRPr>
            </a:lvl8pPr>
            <a:lvl9pPr marL="3657600" algn="l" defTabSz="914400" rtl="0" eaLnBrk="1" latinLnBrk="0" hangingPunct="1">
              <a:defRPr sz="1200" kern="1200">
                <a:solidFill>
                  <a:srgbClr val="3366FF"/>
                </a:solidFill>
                <a:latin typeface="Calibri" pitchFamily="34" charset="0"/>
                <a:ea typeface="+mn-ea"/>
                <a:cs typeface="Arial" pitchFamily="34" charset="0"/>
              </a:defRPr>
            </a:lvl9pPr>
          </a:lstStyle>
          <a:p>
            <a:pPr marL="0" marR="0" indent="0" algn="ctr" defTabSz="914400" rtl="0" eaLnBrk="1" fontAlgn="base" latinLnBrk="0" hangingPunct="1">
              <a:lnSpc>
                <a:spcPct val="90000"/>
              </a:lnSpc>
              <a:spcBef>
                <a:spcPct val="50000"/>
              </a:spcBef>
              <a:spcAft>
                <a:spcPct val="0"/>
              </a:spcAft>
              <a:buClrTx/>
              <a:buSzTx/>
              <a:buFontTx/>
              <a:buNone/>
              <a:tabLst/>
            </a:pPr>
            <a:r>
              <a:rPr kumimoji="0" lang="en-US" sz="1200" b="1" i="0" u="none" strike="noStrike" cap="none" normalizeH="0" baseline="0" dirty="0">
                <a:ln>
                  <a:noFill/>
                </a:ln>
                <a:solidFill>
                  <a:schemeClr val="bg1"/>
                </a:solidFill>
                <a:effectLst/>
                <a:latin typeface="Calibri" pitchFamily="34" charset="0"/>
              </a:rPr>
              <a:t>Change text in slide title to suit</a:t>
            </a:r>
          </a:p>
        </p:txBody>
      </p:sp>
      <p:sp>
        <p:nvSpPr>
          <p:cNvPr id="15" name="Rounded Rectangular Callout 5">
            <a:extLst>
              <a:ext uri="{FF2B5EF4-FFF2-40B4-BE49-F238E27FC236}">
                <a16:creationId xmlns:a16="http://schemas.microsoft.com/office/drawing/2014/main" id="{6731A275-EFE4-488E-8AF1-29A34AB8B4A0}"/>
              </a:ext>
            </a:extLst>
          </p:cNvPr>
          <p:cNvSpPr/>
          <p:nvPr/>
        </p:nvSpPr>
        <p:spPr bwMode="auto">
          <a:xfrm>
            <a:off x="129664" y="5597161"/>
            <a:ext cx="1453570" cy="837676"/>
          </a:xfrm>
          <a:prstGeom prst="wedgeRoundRectCallout">
            <a:avLst>
              <a:gd name="adj1" fmla="val -32318"/>
              <a:gd name="adj2" fmla="val -427700"/>
              <a:gd name="adj3" fmla="val 16667"/>
            </a:avLst>
          </a:prstGeom>
          <a:solidFill>
            <a:schemeClr val="accent1">
              <a:lumMod val="20000"/>
              <a:lumOff val="80000"/>
            </a:schemeClr>
          </a:solidFill>
          <a:ln w="19050"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90000"/>
              </a:lnSpc>
              <a:spcBef>
                <a:spcPct val="50000"/>
              </a:spcBef>
              <a:spcAft>
                <a:spcPct val="0"/>
              </a:spcAft>
              <a:buClrTx/>
              <a:buSzTx/>
              <a:buFontTx/>
              <a:buNone/>
              <a:tabLst/>
            </a:pPr>
            <a:r>
              <a:rPr kumimoji="0" lang="en-US" sz="1200" b="1" i="0" u="none" strike="noStrike" cap="none" normalizeH="0" baseline="0" dirty="0">
                <a:ln>
                  <a:noFill/>
                </a:ln>
                <a:solidFill>
                  <a:schemeClr val="tx2"/>
                </a:solidFill>
                <a:effectLst/>
                <a:latin typeface="Calibri" pitchFamily="34" charset="0"/>
              </a:rPr>
              <a:t>Move the grey boxes to highlight the methodology  and characteristics</a:t>
            </a:r>
          </a:p>
        </p:txBody>
      </p:sp>
    </p:spTree>
    <p:extLst>
      <p:ext uri="{BB962C8B-B14F-4D97-AF65-F5344CB8AC3E}">
        <p14:creationId xmlns:p14="http://schemas.microsoft.com/office/powerpoint/2010/main" val="39229219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bwMode="auto">
          <a:xfrm>
            <a:off x="234334" y="2053059"/>
            <a:ext cx="4263054" cy="877529"/>
          </a:xfrm>
          <a:prstGeom prst="rect">
            <a:avLst/>
          </a:prstGeom>
          <a:solidFill>
            <a:schemeClr val="bg1">
              <a:lumMod val="95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90000"/>
              </a:lnSpc>
              <a:spcBef>
                <a:spcPct val="50000"/>
              </a:spcBef>
              <a:spcAft>
                <a:spcPct val="0"/>
              </a:spcAft>
              <a:buClrTx/>
              <a:buSzTx/>
              <a:buFontTx/>
              <a:buNone/>
              <a:tabLst/>
            </a:pPr>
            <a:endParaRPr kumimoji="0" lang="en-US" sz="1200" b="0" i="0" u="none" strike="noStrike" cap="none" normalizeH="0" baseline="0">
              <a:ln>
                <a:noFill/>
              </a:ln>
              <a:solidFill>
                <a:srgbClr val="3366FF"/>
              </a:solidFill>
              <a:effectLst/>
              <a:latin typeface="Calibri" pitchFamily="34" charset="0"/>
            </a:endParaRPr>
          </a:p>
        </p:txBody>
      </p:sp>
      <p:sp>
        <p:nvSpPr>
          <p:cNvPr id="9" name="Rectangle 8"/>
          <p:cNvSpPr/>
          <p:nvPr/>
        </p:nvSpPr>
        <p:spPr bwMode="auto">
          <a:xfrm>
            <a:off x="4645025" y="2314591"/>
            <a:ext cx="4345508" cy="1897807"/>
          </a:xfrm>
          <a:prstGeom prst="rect">
            <a:avLst/>
          </a:prstGeom>
          <a:solidFill>
            <a:schemeClr val="bg1">
              <a:lumMod val="95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90000"/>
              </a:lnSpc>
              <a:spcBef>
                <a:spcPct val="50000"/>
              </a:spcBef>
              <a:spcAft>
                <a:spcPct val="0"/>
              </a:spcAft>
              <a:buClrTx/>
              <a:buSzTx/>
              <a:buFontTx/>
              <a:buNone/>
              <a:tabLst/>
            </a:pPr>
            <a:endParaRPr kumimoji="0" lang="en-US" sz="1200" b="0" i="0" u="none" strike="noStrike" cap="none" normalizeH="0" baseline="0">
              <a:ln>
                <a:noFill/>
              </a:ln>
              <a:solidFill>
                <a:srgbClr val="3366FF"/>
              </a:solidFill>
              <a:effectLst/>
              <a:latin typeface="Calibri" pitchFamily="34" charset="0"/>
            </a:endParaRPr>
          </a:p>
        </p:txBody>
      </p:sp>
      <p:sp>
        <p:nvSpPr>
          <p:cNvPr id="6" name="Text Placeholder 5"/>
          <p:cNvSpPr>
            <a:spLocks noGrp="1"/>
          </p:cNvSpPr>
          <p:nvPr>
            <p:ph type="body" idx="1"/>
          </p:nvPr>
        </p:nvSpPr>
        <p:spPr/>
        <p:txBody>
          <a:bodyPr/>
          <a:lstStyle/>
          <a:p>
            <a:r>
              <a:rPr lang="en-US"/>
              <a:t>Funding Strategies</a:t>
            </a:r>
            <a:endParaRPr lang="en-US" dirty="0"/>
          </a:p>
        </p:txBody>
      </p:sp>
      <p:sp>
        <p:nvSpPr>
          <p:cNvPr id="3" name="Content Placeholder 2"/>
          <p:cNvSpPr>
            <a:spLocks noGrp="1"/>
          </p:cNvSpPr>
          <p:nvPr>
            <p:ph sz="half" idx="2"/>
          </p:nvPr>
        </p:nvSpPr>
        <p:spPr/>
        <p:txBody>
          <a:bodyPr/>
          <a:lstStyle/>
          <a:p>
            <a:r>
              <a:rPr lang="en-US" dirty="0"/>
              <a:t>Fully Funding Strategy</a:t>
            </a:r>
          </a:p>
          <a:p>
            <a:pPr lvl="1"/>
            <a:r>
              <a:rPr lang="en-US" dirty="0"/>
              <a:t>Setting a reserve funding goal of keeping the reserves at or near 100% funded.</a:t>
            </a:r>
          </a:p>
          <a:p>
            <a:r>
              <a:rPr lang="en-US" dirty="0"/>
              <a:t>Threshold Funding Strategy</a:t>
            </a:r>
          </a:p>
          <a:p>
            <a:pPr lvl="1"/>
            <a:r>
              <a:rPr lang="en-US" dirty="0"/>
              <a:t>Setting a Reserve funding goal of keeping the Reserve balance above some threshold, generally less than the Fully Funding Model.</a:t>
            </a:r>
          </a:p>
          <a:p>
            <a:r>
              <a:rPr lang="en-US" dirty="0"/>
              <a:t>Baseline Funding Strategy</a:t>
            </a:r>
          </a:p>
          <a:p>
            <a:pPr lvl="1"/>
            <a:r>
              <a:rPr lang="en-US" dirty="0"/>
              <a:t>Setting a reserve funding goal of keeping the reserve cash balance at the end of each year in the overall reserve funding projection at or above $ 0.  </a:t>
            </a:r>
          </a:p>
          <a:p>
            <a:r>
              <a:rPr lang="en-US" dirty="0"/>
              <a:t>Statutory Funding Strategy</a:t>
            </a:r>
          </a:p>
          <a:p>
            <a:pPr lvl="1"/>
            <a:r>
              <a:rPr lang="en-US" dirty="0"/>
              <a:t>Based on local statutes where associations set aside specific cash amounts, or specific thresholds are set, as required by statutes.</a:t>
            </a:r>
          </a:p>
        </p:txBody>
      </p:sp>
      <p:sp>
        <p:nvSpPr>
          <p:cNvPr id="7" name="Text Placeholder 6"/>
          <p:cNvSpPr>
            <a:spLocks noGrp="1"/>
          </p:cNvSpPr>
          <p:nvPr>
            <p:ph type="body" sz="quarter" idx="3"/>
          </p:nvPr>
        </p:nvSpPr>
        <p:spPr/>
        <p:txBody>
          <a:bodyPr/>
          <a:lstStyle/>
          <a:p>
            <a:r>
              <a:rPr lang="en-US"/>
              <a:t>Characteristics</a:t>
            </a:r>
            <a:endParaRPr lang="en-US" dirty="0"/>
          </a:p>
        </p:txBody>
      </p:sp>
      <p:sp>
        <p:nvSpPr>
          <p:cNvPr id="4" name="Content Placeholder 3"/>
          <p:cNvSpPr>
            <a:spLocks noGrp="1"/>
          </p:cNvSpPr>
          <p:nvPr>
            <p:ph sz="half" idx="10"/>
          </p:nvPr>
        </p:nvSpPr>
        <p:spPr/>
        <p:txBody>
          <a:bodyPr/>
          <a:lstStyle/>
          <a:p>
            <a:r>
              <a:rPr lang="en-US" dirty="0"/>
              <a:t>The Full Funding strategy is the most conservative as all components will be fully funded over all years.</a:t>
            </a:r>
          </a:p>
          <a:p>
            <a:pPr lvl="1"/>
            <a:r>
              <a:rPr lang="en-US" dirty="0"/>
              <a:t>Minimizes risk of under funding resulting in the need for special assessments or deferred maintenance.</a:t>
            </a:r>
          </a:p>
          <a:p>
            <a:r>
              <a:rPr lang="en-US" dirty="0"/>
              <a:t>The Threshold Funding strategy reduces the annual contribution (compared to Full Funding) for maintaining the reserve.</a:t>
            </a:r>
          </a:p>
          <a:p>
            <a:pPr lvl="1"/>
            <a:r>
              <a:rPr lang="en-US" dirty="0"/>
              <a:t>Must be used rationally to assure that under funding does not occur in any years.</a:t>
            </a:r>
          </a:p>
          <a:p>
            <a:pPr lvl="1"/>
            <a:r>
              <a:rPr lang="en-US" dirty="0"/>
              <a:t>Requires careful analysis of expenses and funding over all years.</a:t>
            </a:r>
          </a:p>
          <a:p>
            <a:pPr lvl="1"/>
            <a:r>
              <a:rPr lang="en-US" dirty="0"/>
              <a:t>Reduces annual contribution to reserve fund compared to Full Funding strategy.</a:t>
            </a:r>
          </a:p>
          <a:p>
            <a:r>
              <a:rPr lang="en-US" dirty="0"/>
              <a:t>The Baseline Funding strategy tends to have the lowest annual contributions, but increases the likelihood of under funding that may require special assessments.</a:t>
            </a:r>
          </a:p>
          <a:p>
            <a:pPr lvl="1"/>
            <a:r>
              <a:rPr lang="en-US" dirty="0"/>
              <a:t>If used, communities must very closely monitor all components to understand changes in useful life.</a:t>
            </a:r>
          </a:p>
        </p:txBody>
      </p:sp>
      <p:sp>
        <p:nvSpPr>
          <p:cNvPr id="2" name="Title 1"/>
          <p:cNvSpPr>
            <a:spLocks noGrp="1"/>
          </p:cNvSpPr>
          <p:nvPr>
            <p:ph type="title"/>
          </p:nvPr>
        </p:nvSpPr>
        <p:spPr/>
        <p:txBody>
          <a:bodyPr/>
          <a:lstStyle/>
          <a:p>
            <a:r>
              <a:rPr lang="en-US" dirty="0"/>
              <a:t>The Threshold Funding strategy is used to keep the annual dues low whilst maintaining a low risk of exhausting funds in any given year. </a:t>
            </a:r>
          </a:p>
        </p:txBody>
      </p:sp>
      <p:sp>
        <p:nvSpPr>
          <p:cNvPr id="16" name="Text Placeholder 15">
            <a:extLst>
              <a:ext uri="{FF2B5EF4-FFF2-40B4-BE49-F238E27FC236}">
                <a16:creationId xmlns:a16="http://schemas.microsoft.com/office/drawing/2014/main" id="{16B9C514-5734-4A1E-99DE-3FE3D86E2088}"/>
              </a:ext>
            </a:extLst>
          </p:cNvPr>
          <p:cNvSpPr>
            <a:spLocks noGrp="1"/>
          </p:cNvSpPr>
          <p:nvPr>
            <p:ph type="body" sz="quarter" idx="11"/>
          </p:nvPr>
        </p:nvSpPr>
        <p:spPr/>
        <p:txBody>
          <a:bodyPr/>
          <a:lstStyle/>
          <a:p>
            <a:r>
              <a:rPr lang="en-US" dirty="0"/>
              <a:t>Methodology and Strategy</a:t>
            </a:r>
          </a:p>
          <a:p>
            <a:endParaRPr lang="en-US" dirty="0"/>
          </a:p>
        </p:txBody>
      </p:sp>
      <p:sp>
        <p:nvSpPr>
          <p:cNvPr id="11" name="Rounded Rectangular Callout 5">
            <a:extLst>
              <a:ext uri="{FF2B5EF4-FFF2-40B4-BE49-F238E27FC236}">
                <a16:creationId xmlns:a16="http://schemas.microsoft.com/office/drawing/2014/main" id="{3C80F37D-6AF3-4580-B900-778A55E18847}"/>
              </a:ext>
            </a:extLst>
          </p:cNvPr>
          <p:cNvSpPr/>
          <p:nvPr/>
        </p:nvSpPr>
        <p:spPr bwMode="auto">
          <a:xfrm>
            <a:off x="218948" y="5742497"/>
            <a:ext cx="1453570" cy="837676"/>
          </a:xfrm>
          <a:prstGeom prst="wedgeRoundRectCallout">
            <a:avLst>
              <a:gd name="adj1" fmla="val -19574"/>
              <a:gd name="adj2" fmla="val -163410"/>
              <a:gd name="adj3" fmla="val 16667"/>
            </a:avLst>
          </a:prstGeom>
          <a:solidFill>
            <a:schemeClr val="accent1">
              <a:lumMod val="20000"/>
              <a:lumOff val="80000"/>
            </a:schemeClr>
          </a:solidFill>
          <a:ln w="19050"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90000"/>
              </a:lnSpc>
              <a:spcBef>
                <a:spcPct val="50000"/>
              </a:spcBef>
              <a:spcAft>
                <a:spcPct val="0"/>
              </a:spcAft>
              <a:buClrTx/>
              <a:buSzTx/>
              <a:buFontTx/>
              <a:buNone/>
              <a:tabLst/>
            </a:pPr>
            <a:r>
              <a:rPr kumimoji="0" lang="en-US" sz="1200" b="1" i="0" u="none" strike="noStrike" cap="none" normalizeH="0" baseline="0" dirty="0">
                <a:ln>
                  <a:noFill/>
                </a:ln>
                <a:solidFill>
                  <a:schemeClr val="tx2"/>
                </a:solidFill>
                <a:effectLst/>
                <a:latin typeface="Calibri" pitchFamily="34" charset="0"/>
              </a:rPr>
              <a:t>Move the grey boxes to highlight the strategy and characteristics</a:t>
            </a:r>
          </a:p>
        </p:txBody>
      </p:sp>
      <p:sp>
        <p:nvSpPr>
          <p:cNvPr id="12" name="Rounded Rectangular Callout 5">
            <a:extLst>
              <a:ext uri="{FF2B5EF4-FFF2-40B4-BE49-F238E27FC236}">
                <a16:creationId xmlns:a16="http://schemas.microsoft.com/office/drawing/2014/main" id="{27310F94-CE7D-4601-8E59-78441925D0D0}"/>
              </a:ext>
            </a:extLst>
          </p:cNvPr>
          <p:cNvSpPr/>
          <p:nvPr/>
        </p:nvSpPr>
        <p:spPr bwMode="auto">
          <a:xfrm>
            <a:off x="2329782" y="5629529"/>
            <a:ext cx="1410101" cy="469916"/>
          </a:xfrm>
          <a:prstGeom prst="wedgeRoundRectCallout">
            <a:avLst>
              <a:gd name="adj1" fmla="val -22071"/>
              <a:gd name="adj2" fmla="val -31124"/>
              <a:gd name="adj3" fmla="val 16667"/>
            </a:avLst>
          </a:prstGeom>
          <a:solidFill>
            <a:schemeClr val="accent6">
              <a:lumMod val="75000"/>
            </a:schemeClr>
          </a:solidFill>
          <a:ln w="19050" cap="flat" cmpd="sng" algn="ctr">
            <a:solidFill>
              <a:schemeClr val="accent6">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defPPr>
              <a:defRPr lang="en-US"/>
            </a:defPPr>
            <a:lvl1pPr algn="l" rtl="0" fontAlgn="base">
              <a:spcBef>
                <a:spcPct val="0"/>
              </a:spcBef>
              <a:spcAft>
                <a:spcPct val="0"/>
              </a:spcAft>
              <a:defRPr sz="1200" kern="1200">
                <a:solidFill>
                  <a:srgbClr val="3366FF"/>
                </a:solidFill>
                <a:latin typeface="Calibri" pitchFamily="34" charset="0"/>
                <a:ea typeface="+mn-ea"/>
                <a:cs typeface="Arial" pitchFamily="34" charset="0"/>
              </a:defRPr>
            </a:lvl1pPr>
            <a:lvl2pPr marL="457200" algn="l" rtl="0" fontAlgn="base">
              <a:spcBef>
                <a:spcPct val="0"/>
              </a:spcBef>
              <a:spcAft>
                <a:spcPct val="0"/>
              </a:spcAft>
              <a:defRPr sz="1200" kern="1200">
                <a:solidFill>
                  <a:srgbClr val="3366FF"/>
                </a:solidFill>
                <a:latin typeface="Calibri" pitchFamily="34" charset="0"/>
                <a:ea typeface="+mn-ea"/>
                <a:cs typeface="Arial" pitchFamily="34" charset="0"/>
              </a:defRPr>
            </a:lvl2pPr>
            <a:lvl3pPr marL="914400" algn="l" rtl="0" fontAlgn="base">
              <a:spcBef>
                <a:spcPct val="0"/>
              </a:spcBef>
              <a:spcAft>
                <a:spcPct val="0"/>
              </a:spcAft>
              <a:defRPr sz="1200" kern="1200">
                <a:solidFill>
                  <a:srgbClr val="3366FF"/>
                </a:solidFill>
                <a:latin typeface="Calibri" pitchFamily="34" charset="0"/>
                <a:ea typeface="+mn-ea"/>
                <a:cs typeface="Arial" pitchFamily="34" charset="0"/>
              </a:defRPr>
            </a:lvl3pPr>
            <a:lvl4pPr marL="1371600" algn="l" rtl="0" fontAlgn="base">
              <a:spcBef>
                <a:spcPct val="0"/>
              </a:spcBef>
              <a:spcAft>
                <a:spcPct val="0"/>
              </a:spcAft>
              <a:defRPr sz="1200" kern="1200">
                <a:solidFill>
                  <a:srgbClr val="3366FF"/>
                </a:solidFill>
                <a:latin typeface="Calibri" pitchFamily="34" charset="0"/>
                <a:ea typeface="+mn-ea"/>
                <a:cs typeface="Arial" pitchFamily="34" charset="0"/>
              </a:defRPr>
            </a:lvl4pPr>
            <a:lvl5pPr marL="1828800" algn="l" rtl="0" fontAlgn="base">
              <a:spcBef>
                <a:spcPct val="0"/>
              </a:spcBef>
              <a:spcAft>
                <a:spcPct val="0"/>
              </a:spcAft>
              <a:defRPr sz="1200" kern="1200">
                <a:solidFill>
                  <a:srgbClr val="3366FF"/>
                </a:solidFill>
                <a:latin typeface="Calibri" pitchFamily="34" charset="0"/>
                <a:ea typeface="+mn-ea"/>
                <a:cs typeface="Arial" pitchFamily="34" charset="0"/>
              </a:defRPr>
            </a:lvl5pPr>
            <a:lvl6pPr marL="2286000" algn="l" defTabSz="914400" rtl="0" eaLnBrk="1" latinLnBrk="0" hangingPunct="1">
              <a:defRPr sz="1200" kern="1200">
                <a:solidFill>
                  <a:srgbClr val="3366FF"/>
                </a:solidFill>
                <a:latin typeface="Calibri" pitchFamily="34" charset="0"/>
                <a:ea typeface="+mn-ea"/>
                <a:cs typeface="Arial" pitchFamily="34" charset="0"/>
              </a:defRPr>
            </a:lvl6pPr>
            <a:lvl7pPr marL="2743200" algn="l" defTabSz="914400" rtl="0" eaLnBrk="1" latinLnBrk="0" hangingPunct="1">
              <a:defRPr sz="1200" kern="1200">
                <a:solidFill>
                  <a:srgbClr val="3366FF"/>
                </a:solidFill>
                <a:latin typeface="Calibri" pitchFamily="34" charset="0"/>
                <a:ea typeface="+mn-ea"/>
                <a:cs typeface="Arial" pitchFamily="34" charset="0"/>
              </a:defRPr>
            </a:lvl7pPr>
            <a:lvl8pPr marL="3200400" algn="l" defTabSz="914400" rtl="0" eaLnBrk="1" latinLnBrk="0" hangingPunct="1">
              <a:defRPr sz="1200" kern="1200">
                <a:solidFill>
                  <a:srgbClr val="3366FF"/>
                </a:solidFill>
                <a:latin typeface="Calibri" pitchFamily="34" charset="0"/>
                <a:ea typeface="+mn-ea"/>
                <a:cs typeface="Arial" pitchFamily="34" charset="0"/>
              </a:defRPr>
            </a:lvl8pPr>
            <a:lvl9pPr marL="3657600" algn="l" defTabSz="914400" rtl="0" eaLnBrk="1" latinLnBrk="0" hangingPunct="1">
              <a:defRPr sz="1200" kern="1200">
                <a:solidFill>
                  <a:srgbClr val="3366FF"/>
                </a:solidFill>
                <a:latin typeface="Calibri" pitchFamily="34" charset="0"/>
                <a:ea typeface="+mn-ea"/>
                <a:cs typeface="Arial" pitchFamily="34" charset="0"/>
              </a:defRPr>
            </a:lvl9pPr>
          </a:lstStyle>
          <a:p>
            <a:pPr marL="0" marR="0" indent="0" algn="ctr" defTabSz="914400" rtl="0" eaLnBrk="1" fontAlgn="base" latinLnBrk="0" hangingPunct="1">
              <a:lnSpc>
                <a:spcPct val="90000"/>
              </a:lnSpc>
              <a:spcBef>
                <a:spcPct val="50000"/>
              </a:spcBef>
              <a:spcAft>
                <a:spcPct val="0"/>
              </a:spcAft>
              <a:buClrTx/>
              <a:buSzTx/>
              <a:buFontTx/>
              <a:buNone/>
              <a:tabLst/>
            </a:pPr>
            <a:r>
              <a:rPr kumimoji="0" lang="en-US" sz="1200" b="1" i="0" u="none" strike="noStrike" cap="none" normalizeH="0" baseline="0" dirty="0">
                <a:ln>
                  <a:noFill/>
                </a:ln>
                <a:solidFill>
                  <a:schemeClr val="bg1"/>
                </a:solidFill>
                <a:effectLst/>
                <a:latin typeface="Calibri" pitchFamily="34" charset="0"/>
              </a:rPr>
              <a:t>Change text in slide title to suit</a:t>
            </a:r>
          </a:p>
        </p:txBody>
      </p:sp>
    </p:spTree>
    <p:extLst>
      <p:ext uri="{BB962C8B-B14F-4D97-AF65-F5344CB8AC3E}">
        <p14:creationId xmlns:p14="http://schemas.microsoft.com/office/powerpoint/2010/main" val="26670156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3CF4D6C-211C-4B0B-B1F5-E0846F418DA5}"/>
              </a:ext>
            </a:extLst>
          </p:cNvPr>
          <p:cNvSpPr>
            <a:spLocks noGrp="1"/>
          </p:cNvSpPr>
          <p:nvPr>
            <p:ph type="body" sz="quarter" idx="10"/>
          </p:nvPr>
        </p:nvSpPr>
        <p:spPr/>
        <p:txBody>
          <a:bodyPr/>
          <a:lstStyle/>
          <a:p>
            <a:r>
              <a:rPr lang="en-US" dirty="0"/>
              <a:t>Methodology and Strategy</a:t>
            </a:r>
          </a:p>
          <a:p>
            <a:endParaRPr lang="en-US" dirty="0"/>
          </a:p>
        </p:txBody>
      </p:sp>
      <p:sp>
        <p:nvSpPr>
          <p:cNvPr id="7" name="Title 6"/>
          <p:cNvSpPr>
            <a:spLocks noGrp="1"/>
          </p:cNvSpPr>
          <p:nvPr>
            <p:ph type="title"/>
          </p:nvPr>
        </p:nvSpPr>
        <p:spPr/>
        <p:txBody>
          <a:bodyPr/>
          <a:lstStyle/>
          <a:p>
            <a:r>
              <a:rPr lang="en-US" dirty="0"/>
              <a:t>Two key performance indicators used in this analysis are “Fully Funded Balance” and “Percent Funded”  … an explanation of each of these terms is shown below.</a:t>
            </a:r>
          </a:p>
        </p:txBody>
      </p:sp>
      <mc:AlternateContent xmlns:mc="http://schemas.openxmlformats.org/markup-compatibility/2006" xmlns:a14="http://schemas.microsoft.com/office/drawing/2010/main">
        <mc:Choice Requires="a14">
          <p:sp>
            <p:nvSpPr>
              <p:cNvPr id="8" name="Content Placeholder 7"/>
              <p:cNvSpPr>
                <a:spLocks noGrp="1"/>
              </p:cNvSpPr>
              <p:nvPr>
                <p:ph idx="11"/>
              </p:nvPr>
            </p:nvSpPr>
            <p:spPr/>
            <p:txBody>
              <a:bodyPr/>
              <a:lstStyle/>
              <a:p>
                <a:r>
                  <a:rPr lang="en-US" dirty="0"/>
                  <a:t>The Fully Funded Balance of all reserve components are individually determined and summed together.  Each component’s FBB is determined for each year using the following formula:</a:t>
                </a:r>
                <a:br>
                  <a:rPr lang="en-US" dirty="0"/>
                </a:br>
                <a:br>
                  <a:rPr lang="en-US" dirty="0"/>
                </a:br>
                <a:r>
                  <a:rPr lang="en-US" dirty="0"/>
                  <a:t>	</a:t>
                </a:r>
                <a14:m>
                  <m:oMath xmlns:m="http://schemas.openxmlformats.org/officeDocument/2006/math">
                    <m:r>
                      <a:rPr lang="en-US">
                        <a:latin typeface="Cambria Math" panose="02040503050406030204" pitchFamily="18" charset="0"/>
                      </a:rPr>
                      <m:t>𝐹𝐵𝐵</m:t>
                    </m:r>
                    <m:r>
                      <a:rPr lang="en-US">
                        <a:latin typeface="Cambria Math" panose="02040503050406030204" pitchFamily="18" charset="0"/>
                      </a:rPr>
                      <m:t>= </m:t>
                    </m:r>
                    <m:f>
                      <m:fPr>
                        <m:ctrlPr>
                          <a:rPr lang="en-US" i="1">
                            <a:latin typeface="Cambria Math" panose="02040503050406030204" pitchFamily="18" charset="0"/>
                          </a:rPr>
                        </m:ctrlPr>
                      </m:fPr>
                      <m:num>
                        <m:r>
                          <a:rPr lang="en-US">
                            <a:latin typeface="Cambria Math" panose="02040503050406030204" pitchFamily="18" charset="0"/>
                          </a:rPr>
                          <m:t>𝐶𝑢𝑟𝑟𝑒𝑛𝑡</m:t>
                        </m:r>
                        <m:r>
                          <a:rPr lang="en-US">
                            <a:latin typeface="Cambria Math" panose="02040503050406030204" pitchFamily="18" charset="0"/>
                          </a:rPr>
                          <m:t> </m:t>
                        </m:r>
                        <m:r>
                          <a:rPr lang="en-US">
                            <a:latin typeface="Cambria Math" panose="02040503050406030204" pitchFamily="18" charset="0"/>
                          </a:rPr>
                          <m:t>𝐶𝑜𝑠𝑡</m:t>
                        </m:r>
                        <m:r>
                          <a:rPr lang="en-US">
                            <a:latin typeface="Cambria Math" panose="02040503050406030204" pitchFamily="18" charset="0"/>
                          </a:rPr>
                          <m:t> </m:t>
                        </m:r>
                        <m:r>
                          <a:rPr lang="en-US">
                            <a:latin typeface="Cambria Math" panose="02040503050406030204" pitchFamily="18" charset="0"/>
                          </a:rPr>
                          <m:t>𝑥</m:t>
                        </m:r>
                        <m:r>
                          <a:rPr lang="en-US">
                            <a:latin typeface="Cambria Math" panose="02040503050406030204" pitchFamily="18" charset="0"/>
                          </a:rPr>
                          <m:t> </m:t>
                        </m:r>
                        <m:r>
                          <a:rPr lang="en-US">
                            <a:latin typeface="Cambria Math" panose="02040503050406030204" pitchFamily="18" charset="0"/>
                          </a:rPr>
                          <m:t>𝐸𝑓𝑓𝑒𝑐𝑡𝑖𝑣𝑒</m:t>
                        </m:r>
                        <m:r>
                          <a:rPr lang="en-US">
                            <a:latin typeface="Cambria Math" panose="02040503050406030204" pitchFamily="18" charset="0"/>
                          </a:rPr>
                          <m:t> </m:t>
                        </m:r>
                        <m:r>
                          <a:rPr lang="en-US">
                            <a:latin typeface="Cambria Math" panose="02040503050406030204" pitchFamily="18" charset="0"/>
                          </a:rPr>
                          <m:t>𝐴𝑔𝑒</m:t>
                        </m:r>
                      </m:num>
                      <m:den>
                        <m:r>
                          <a:rPr lang="en-US">
                            <a:latin typeface="Cambria Math" panose="02040503050406030204" pitchFamily="18" charset="0"/>
                          </a:rPr>
                          <m:t>𝑈𝑠𝑒𝑓𝑢𝑙</m:t>
                        </m:r>
                        <m:r>
                          <a:rPr lang="en-US">
                            <a:latin typeface="Cambria Math" panose="02040503050406030204" pitchFamily="18" charset="0"/>
                          </a:rPr>
                          <m:t> </m:t>
                        </m:r>
                        <m:r>
                          <a:rPr lang="en-US">
                            <a:latin typeface="Cambria Math" panose="02040503050406030204" pitchFamily="18" charset="0"/>
                          </a:rPr>
                          <m:t>𝐿𝑖𝑓𝑒</m:t>
                        </m:r>
                      </m:den>
                    </m:f>
                    <m:r>
                      <a:rPr lang="en-US">
                        <a:latin typeface="Cambria Math" panose="02040503050406030204" pitchFamily="18" charset="0"/>
                      </a:rPr>
                      <m:t>  </m:t>
                    </m:r>
                    <m:r>
                      <a:rPr lang="en-US">
                        <a:latin typeface="Cambria Math" panose="02040503050406030204" pitchFamily="18" charset="0"/>
                      </a:rPr>
                      <m:t>𝑥</m:t>
                    </m:r>
                    <m:r>
                      <a:rPr lang="en-US">
                        <a:latin typeface="Cambria Math" panose="02040503050406030204" pitchFamily="18" charset="0"/>
                      </a:rPr>
                      <m:t>  </m:t>
                    </m:r>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a:latin typeface="Cambria Math" panose="02040503050406030204" pitchFamily="18" charset="0"/>
                              </a:rPr>
                              <m:t>1+</m:t>
                            </m:r>
                            <m:r>
                              <a:rPr lang="en-US">
                                <a:latin typeface="Cambria Math" panose="02040503050406030204" pitchFamily="18" charset="0"/>
                              </a:rPr>
                              <m:t>𝑖𝑛𝑓𝑙𝑎𝑡𝑖𝑜𝑛</m:t>
                            </m:r>
                            <m:r>
                              <a:rPr lang="en-US">
                                <a:latin typeface="Cambria Math" panose="02040503050406030204" pitchFamily="18" charset="0"/>
                              </a:rPr>
                              <m:t>_</m:t>
                            </m:r>
                            <m:r>
                              <a:rPr lang="en-US">
                                <a:latin typeface="Cambria Math" panose="02040503050406030204" pitchFamily="18" charset="0"/>
                              </a:rPr>
                              <m:t>𝑟𝑎𝑡𝑒</m:t>
                            </m:r>
                          </m:e>
                        </m:d>
                      </m:e>
                      <m:sup>
                        <m:r>
                          <a:rPr lang="en-US">
                            <a:latin typeface="Cambria Math" panose="02040503050406030204" pitchFamily="18" charset="0"/>
                          </a:rPr>
                          <m:t>(</m:t>
                        </m:r>
                        <m:sSub>
                          <m:sSubPr>
                            <m:ctrlPr>
                              <a:rPr lang="en-US" i="1">
                                <a:latin typeface="Cambria Math" panose="02040503050406030204" pitchFamily="18" charset="0"/>
                              </a:rPr>
                            </m:ctrlPr>
                          </m:sSubPr>
                          <m:e>
                            <m:r>
                              <a:rPr lang="en-US">
                                <a:latin typeface="Cambria Math" panose="02040503050406030204" pitchFamily="18" charset="0"/>
                              </a:rPr>
                              <m:t>𝑌</m:t>
                            </m:r>
                          </m:e>
                          <m:sub>
                            <m:r>
                              <a:rPr lang="en-US">
                                <a:latin typeface="Cambria Math" panose="02040503050406030204" pitchFamily="18" charset="0"/>
                              </a:rPr>
                              <m:t>𝑛</m:t>
                            </m:r>
                          </m:sub>
                        </m:sSub>
                        <m:r>
                          <a:rPr lang="en-US">
                            <a:latin typeface="Cambria Math" panose="02040503050406030204" pitchFamily="18" charset="0"/>
                          </a:rPr>
                          <m:t>− </m:t>
                        </m:r>
                        <m:sSub>
                          <m:sSubPr>
                            <m:ctrlPr>
                              <a:rPr lang="en-US" i="1">
                                <a:latin typeface="Cambria Math" panose="02040503050406030204" pitchFamily="18" charset="0"/>
                              </a:rPr>
                            </m:ctrlPr>
                          </m:sSubPr>
                          <m:e>
                            <m:r>
                              <a:rPr lang="en-US">
                                <a:latin typeface="Cambria Math" panose="02040503050406030204" pitchFamily="18" charset="0"/>
                              </a:rPr>
                              <m:t>𝑌</m:t>
                            </m:r>
                          </m:e>
                          <m:sub>
                            <m:r>
                              <a:rPr lang="en-US">
                                <a:latin typeface="Cambria Math" panose="02040503050406030204" pitchFamily="18" charset="0"/>
                              </a:rPr>
                              <m:t>0</m:t>
                            </m:r>
                          </m:sub>
                        </m:sSub>
                        <m:r>
                          <a:rPr lang="en-US">
                            <a:latin typeface="Cambria Math" panose="02040503050406030204" pitchFamily="18" charset="0"/>
                          </a:rPr>
                          <m:t>)</m:t>
                        </m:r>
                      </m:sup>
                    </m:sSup>
                  </m:oMath>
                </a14:m>
                <a:br>
                  <a:rPr lang="en-US" dirty="0"/>
                </a:br>
                <a:r>
                  <a:rPr lang="en-US" dirty="0"/>
                  <a:t>		</a:t>
                </a:r>
                <a:br>
                  <a:rPr lang="en-US" dirty="0"/>
                </a:br>
                <a:r>
                  <a:rPr lang="en-US" dirty="0"/>
                  <a:t>		Where </a:t>
                </a:r>
                <a:r>
                  <a:rPr lang="en-US" dirty="0" err="1"/>
                  <a:t>Yn</a:t>
                </a:r>
                <a:r>
                  <a:rPr lang="en-US" dirty="0"/>
                  <a:t> = Future year and Y0 = Current year</a:t>
                </a:r>
                <a:br>
                  <a:rPr lang="en-US" dirty="0"/>
                </a:br>
                <a:br>
                  <a:rPr lang="en-US" dirty="0"/>
                </a:br>
                <a:endParaRPr lang="en-US" dirty="0"/>
              </a:p>
              <a:p>
                <a:r>
                  <a:rPr lang="en-US" dirty="0"/>
                  <a:t>The Percent Funding of the reserve is computed as follows:</a:t>
                </a:r>
                <a:br>
                  <a:rPr lang="en-US" dirty="0"/>
                </a:br>
                <a:br>
                  <a:rPr lang="en-US" dirty="0"/>
                </a:br>
                <a:r>
                  <a:rPr lang="en-US" dirty="0"/>
                  <a:t>	</a:t>
                </a:r>
                <a14:m>
                  <m:oMath xmlns:m="http://schemas.openxmlformats.org/officeDocument/2006/math">
                    <m:r>
                      <a:rPr lang="en-US">
                        <a:latin typeface="Cambria Math" panose="02040503050406030204" pitchFamily="18" charset="0"/>
                      </a:rPr>
                      <m:t>% </m:t>
                    </m:r>
                    <m:r>
                      <a:rPr lang="en-US">
                        <a:latin typeface="Cambria Math" panose="02040503050406030204" pitchFamily="18" charset="0"/>
                      </a:rPr>
                      <m:t>𝐹𝑢𝑛𝑑𝑒𝑑</m:t>
                    </m:r>
                    <m:r>
                      <a:rPr lang="en-US">
                        <a:latin typeface="Cambria Math" panose="02040503050406030204" pitchFamily="18" charset="0"/>
                      </a:rPr>
                      <m:t>=</m:t>
                    </m:r>
                    <m:f>
                      <m:fPr>
                        <m:ctrlPr>
                          <a:rPr lang="en-US" i="1">
                            <a:latin typeface="Cambria Math" panose="02040503050406030204" pitchFamily="18" charset="0"/>
                          </a:rPr>
                        </m:ctrlPr>
                      </m:fPr>
                      <m:num>
                        <m:r>
                          <a:rPr lang="en-US">
                            <a:latin typeface="Cambria Math" panose="02040503050406030204" pitchFamily="18" charset="0"/>
                          </a:rPr>
                          <m:t>𝐴𝑐𝑢𝑡𝑎𝑙</m:t>
                        </m:r>
                        <m:r>
                          <a:rPr lang="en-US">
                            <a:latin typeface="Cambria Math" panose="02040503050406030204" pitchFamily="18" charset="0"/>
                          </a:rPr>
                          <m:t> </m:t>
                        </m:r>
                        <m:r>
                          <a:rPr lang="en-US">
                            <a:latin typeface="Cambria Math" panose="02040503050406030204" pitchFamily="18" charset="0"/>
                          </a:rPr>
                          <m:t>𝑅𝑒𝑠𝑒𝑟𝑣𝑒</m:t>
                        </m:r>
                        <m:r>
                          <a:rPr lang="en-US">
                            <a:latin typeface="Cambria Math" panose="02040503050406030204" pitchFamily="18" charset="0"/>
                          </a:rPr>
                          <m:t> </m:t>
                        </m:r>
                        <m:r>
                          <a:rPr lang="en-US">
                            <a:latin typeface="Cambria Math" panose="02040503050406030204" pitchFamily="18" charset="0"/>
                          </a:rPr>
                          <m:t>𝐹𝑢𝑛𝑑</m:t>
                        </m:r>
                        <m:r>
                          <a:rPr lang="en-US">
                            <a:latin typeface="Cambria Math" panose="02040503050406030204" pitchFamily="18" charset="0"/>
                          </a:rPr>
                          <m:t> </m:t>
                        </m:r>
                        <m:r>
                          <a:rPr lang="en-US">
                            <a:latin typeface="Cambria Math" panose="02040503050406030204" pitchFamily="18" charset="0"/>
                          </a:rPr>
                          <m:t>𝐵𝑎𝑙𝑎𝑛𝑐𝑒</m:t>
                        </m:r>
                      </m:num>
                      <m:den>
                        <m:r>
                          <a:rPr lang="en-US">
                            <a:latin typeface="Cambria Math" panose="02040503050406030204" pitchFamily="18" charset="0"/>
                          </a:rPr>
                          <m:t>𝐶𝑜𝑚𝑝𝑢𝑡𝑒𝑑</m:t>
                        </m:r>
                        <m:r>
                          <a:rPr lang="en-US">
                            <a:latin typeface="Cambria Math" panose="02040503050406030204" pitchFamily="18" charset="0"/>
                          </a:rPr>
                          <m:t> </m:t>
                        </m:r>
                        <m:r>
                          <a:rPr lang="en-US">
                            <a:latin typeface="Cambria Math" panose="02040503050406030204" pitchFamily="18" charset="0"/>
                          </a:rPr>
                          <m:t>𝐹𝑢𝑙𝑙𝑦</m:t>
                        </m:r>
                        <m:r>
                          <a:rPr lang="en-US">
                            <a:latin typeface="Cambria Math" panose="02040503050406030204" pitchFamily="18" charset="0"/>
                          </a:rPr>
                          <m:t> </m:t>
                        </m:r>
                        <m:r>
                          <a:rPr lang="en-US">
                            <a:latin typeface="Cambria Math" panose="02040503050406030204" pitchFamily="18" charset="0"/>
                          </a:rPr>
                          <m:t>𝐹𝑢𝑛𝑑𝑒𝑑</m:t>
                        </m:r>
                        <m:r>
                          <a:rPr lang="en-US">
                            <a:latin typeface="Cambria Math" panose="02040503050406030204" pitchFamily="18" charset="0"/>
                          </a:rPr>
                          <m:t> </m:t>
                        </m:r>
                        <m:r>
                          <a:rPr lang="en-US">
                            <a:latin typeface="Cambria Math" panose="02040503050406030204" pitchFamily="18" charset="0"/>
                          </a:rPr>
                          <m:t>𝐵𝑎𝑙𝑎𝑛𝑐𝑒</m:t>
                        </m:r>
                      </m:den>
                    </m:f>
                  </m:oMath>
                </a14:m>
                <a:br>
                  <a:rPr lang="en-US" dirty="0"/>
                </a:br>
                <a:endParaRPr lang="en-US" dirty="0"/>
              </a:p>
              <a:p>
                <a:r>
                  <a:rPr lang="en-US" dirty="0"/>
                  <a:t>All future costs estimates are based on the current costs with provision for inflation.</a:t>
                </a:r>
                <a:br>
                  <a:rPr lang="en-US" dirty="0"/>
                </a:br>
                <a:endParaRPr lang="en-US" dirty="0"/>
              </a:p>
              <a:p>
                <a:r>
                  <a:rPr lang="en-US" dirty="0"/>
                  <a:t>The reserve fund and contingency fund balance is assumed to earn interest at the rate provided by the association.</a:t>
                </a:r>
              </a:p>
            </p:txBody>
          </p:sp>
        </mc:Choice>
        <mc:Fallback xmlns="">
          <p:sp>
            <p:nvSpPr>
              <p:cNvPr id="8" name="Content Placeholder 7"/>
              <p:cNvSpPr>
                <a:spLocks noGrp="1" noRot="1" noChangeAspect="1" noMove="1" noResize="1" noEditPoints="1" noAdjustHandles="1" noChangeArrowheads="1" noChangeShapeType="1" noTextEdit="1"/>
              </p:cNvSpPr>
              <p:nvPr>
                <p:ph idx="1"/>
              </p:nvPr>
            </p:nvSpPr>
            <p:spPr>
              <a:blipFill rotWithShape="1">
                <a:blip r:embed="rId2"/>
                <a:stretch>
                  <a:fillRect l="-1296" t="-1311"/>
                </a:stretch>
              </a:blipFill>
            </p:spPr>
            <p:txBody>
              <a:bodyPr/>
              <a:lstStyle/>
              <a:p>
                <a:r>
                  <a:rPr lang="en-US">
                    <a:noFill/>
                  </a:rPr>
                  <a:t> </a:t>
                </a:r>
              </a:p>
            </p:txBody>
          </p:sp>
        </mc:Fallback>
      </mc:AlternateContent>
      <p:sp>
        <p:nvSpPr>
          <p:cNvPr id="4" name="Rounded Rectangular Callout 5">
            <a:extLst>
              <a:ext uri="{FF2B5EF4-FFF2-40B4-BE49-F238E27FC236}">
                <a16:creationId xmlns:a16="http://schemas.microsoft.com/office/drawing/2014/main" id="{CDDAEF0E-13B0-4340-A2CD-EDD54BFBB990}"/>
              </a:ext>
            </a:extLst>
          </p:cNvPr>
          <p:cNvSpPr/>
          <p:nvPr/>
        </p:nvSpPr>
        <p:spPr bwMode="auto">
          <a:xfrm>
            <a:off x="7086139" y="5832858"/>
            <a:ext cx="1410101" cy="469916"/>
          </a:xfrm>
          <a:prstGeom prst="wedgeRoundRectCallout">
            <a:avLst>
              <a:gd name="adj1" fmla="val -22071"/>
              <a:gd name="adj2" fmla="val -31124"/>
              <a:gd name="adj3" fmla="val 16667"/>
            </a:avLst>
          </a:prstGeom>
          <a:solidFill>
            <a:srgbClr val="00B050"/>
          </a:solidFill>
          <a:ln w="19050" cap="flat" cmpd="sng" algn="ctr">
            <a:solidFill>
              <a:srgbClr val="0066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defPPr>
              <a:defRPr lang="en-US"/>
            </a:defPPr>
            <a:lvl1pPr algn="l" rtl="0" fontAlgn="base">
              <a:spcBef>
                <a:spcPct val="0"/>
              </a:spcBef>
              <a:spcAft>
                <a:spcPct val="0"/>
              </a:spcAft>
              <a:defRPr sz="1200" kern="1200">
                <a:solidFill>
                  <a:srgbClr val="3366FF"/>
                </a:solidFill>
                <a:latin typeface="Calibri" pitchFamily="34" charset="0"/>
                <a:ea typeface="+mn-ea"/>
                <a:cs typeface="Arial" pitchFamily="34" charset="0"/>
              </a:defRPr>
            </a:lvl1pPr>
            <a:lvl2pPr marL="457200" algn="l" rtl="0" fontAlgn="base">
              <a:spcBef>
                <a:spcPct val="0"/>
              </a:spcBef>
              <a:spcAft>
                <a:spcPct val="0"/>
              </a:spcAft>
              <a:defRPr sz="1200" kern="1200">
                <a:solidFill>
                  <a:srgbClr val="3366FF"/>
                </a:solidFill>
                <a:latin typeface="Calibri" pitchFamily="34" charset="0"/>
                <a:ea typeface="+mn-ea"/>
                <a:cs typeface="Arial" pitchFamily="34" charset="0"/>
              </a:defRPr>
            </a:lvl2pPr>
            <a:lvl3pPr marL="914400" algn="l" rtl="0" fontAlgn="base">
              <a:spcBef>
                <a:spcPct val="0"/>
              </a:spcBef>
              <a:spcAft>
                <a:spcPct val="0"/>
              </a:spcAft>
              <a:defRPr sz="1200" kern="1200">
                <a:solidFill>
                  <a:srgbClr val="3366FF"/>
                </a:solidFill>
                <a:latin typeface="Calibri" pitchFamily="34" charset="0"/>
                <a:ea typeface="+mn-ea"/>
                <a:cs typeface="Arial" pitchFamily="34" charset="0"/>
              </a:defRPr>
            </a:lvl3pPr>
            <a:lvl4pPr marL="1371600" algn="l" rtl="0" fontAlgn="base">
              <a:spcBef>
                <a:spcPct val="0"/>
              </a:spcBef>
              <a:spcAft>
                <a:spcPct val="0"/>
              </a:spcAft>
              <a:defRPr sz="1200" kern="1200">
                <a:solidFill>
                  <a:srgbClr val="3366FF"/>
                </a:solidFill>
                <a:latin typeface="Calibri" pitchFamily="34" charset="0"/>
                <a:ea typeface="+mn-ea"/>
                <a:cs typeface="Arial" pitchFamily="34" charset="0"/>
              </a:defRPr>
            </a:lvl4pPr>
            <a:lvl5pPr marL="1828800" algn="l" rtl="0" fontAlgn="base">
              <a:spcBef>
                <a:spcPct val="0"/>
              </a:spcBef>
              <a:spcAft>
                <a:spcPct val="0"/>
              </a:spcAft>
              <a:defRPr sz="1200" kern="1200">
                <a:solidFill>
                  <a:srgbClr val="3366FF"/>
                </a:solidFill>
                <a:latin typeface="Calibri" pitchFamily="34" charset="0"/>
                <a:ea typeface="+mn-ea"/>
                <a:cs typeface="Arial" pitchFamily="34" charset="0"/>
              </a:defRPr>
            </a:lvl5pPr>
            <a:lvl6pPr marL="2286000" algn="l" defTabSz="914400" rtl="0" eaLnBrk="1" latinLnBrk="0" hangingPunct="1">
              <a:defRPr sz="1200" kern="1200">
                <a:solidFill>
                  <a:srgbClr val="3366FF"/>
                </a:solidFill>
                <a:latin typeface="Calibri" pitchFamily="34" charset="0"/>
                <a:ea typeface="+mn-ea"/>
                <a:cs typeface="Arial" pitchFamily="34" charset="0"/>
              </a:defRPr>
            </a:lvl6pPr>
            <a:lvl7pPr marL="2743200" algn="l" defTabSz="914400" rtl="0" eaLnBrk="1" latinLnBrk="0" hangingPunct="1">
              <a:defRPr sz="1200" kern="1200">
                <a:solidFill>
                  <a:srgbClr val="3366FF"/>
                </a:solidFill>
                <a:latin typeface="Calibri" pitchFamily="34" charset="0"/>
                <a:ea typeface="+mn-ea"/>
                <a:cs typeface="Arial" pitchFamily="34" charset="0"/>
              </a:defRPr>
            </a:lvl7pPr>
            <a:lvl8pPr marL="3200400" algn="l" defTabSz="914400" rtl="0" eaLnBrk="1" latinLnBrk="0" hangingPunct="1">
              <a:defRPr sz="1200" kern="1200">
                <a:solidFill>
                  <a:srgbClr val="3366FF"/>
                </a:solidFill>
                <a:latin typeface="Calibri" pitchFamily="34" charset="0"/>
                <a:ea typeface="+mn-ea"/>
                <a:cs typeface="Arial" pitchFamily="34" charset="0"/>
              </a:defRPr>
            </a:lvl8pPr>
            <a:lvl9pPr marL="3657600" algn="l" defTabSz="914400" rtl="0" eaLnBrk="1" latinLnBrk="0" hangingPunct="1">
              <a:defRPr sz="1200" kern="1200">
                <a:solidFill>
                  <a:srgbClr val="3366FF"/>
                </a:solidFill>
                <a:latin typeface="Calibri" pitchFamily="34" charset="0"/>
                <a:ea typeface="+mn-ea"/>
                <a:cs typeface="Arial" pitchFamily="34" charset="0"/>
              </a:defRPr>
            </a:lvl9pPr>
          </a:lstStyle>
          <a:p>
            <a:pPr marL="0" marR="0" indent="0" algn="ctr" defTabSz="914400" rtl="0" eaLnBrk="1" fontAlgn="base" latinLnBrk="0" hangingPunct="1">
              <a:lnSpc>
                <a:spcPct val="90000"/>
              </a:lnSpc>
              <a:spcBef>
                <a:spcPct val="50000"/>
              </a:spcBef>
              <a:spcAft>
                <a:spcPct val="0"/>
              </a:spcAft>
              <a:buClrTx/>
              <a:buSzTx/>
              <a:buFontTx/>
              <a:buNone/>
              <a:tabLst/>
            </a:pPr>
            <a:r>
              <a:rPr kumimoji="0" lang="en-US" sz="1200" b="1" i="0" u="none" strike="noStrike" cap="none" normalizeH="0" baseline="0" dirty="0">
                <a:ln>
                  <a:noFill/>
                </a:ln>
                <a:solidFill>
                  <a:schemeClr val="bg1"/>
                </a:solidFill>
                <a:effectLst/>
                <a:latin typeface="Calibri" pitchFamily="34" charset="0"/>
              </a:rPr>
              <a:t>This page can be used as is</a:t>
            </a:r>
          </a:p>
        </p:txBody>
      </p:sp>
    </p:spTree>
    <p:extLst>
      <p:ext uri="{BB962C8B-B14F-4D97-AF65-F5344CB8AC3E}">
        <p14:creationId xmlns:p14="http://schemas.microsoft.com/office/powerpoint/2010/main" val="36313543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C254B4EE-371A-4339-BEA7-6220E680C4E9}"/>
              </a:ext>
            </a:extLst>
          </p:cNvPr>
          <p:cNvSpPr>
            <a:spLocks noGrp="1"/>
          </p:cNvSpPr>
          <p:nvPr>
            <p:ph type="body" sz="quarter" idx="10"/>
          </p:nvPr>
        </p:nvSpPr>
        <p:spPr/>
        <p:txBody>
          <a:bodyPr/>
          <a:lstStyle/>
          <a:p>
            <a:r>
              <a:rPr lang="en-US" dirty="0"/>
              <a:t>Instructions</a:t>
            </a:r>
          </a:p>
        </p:txBody>
      </p:sp>
      <p:sp>
        <p:nvSpPr>
          <p:cNvPr id="2" name="Title 1"/>
          <p:cNvSpPr>
            <a:spLocks noGrp="1"/>
          </p:cNvSpPr>
          <p:nvPr>
            <p:ph type="title"/>
          </p:nvPr>
        </p:nvSpPr>
        <p:spPr/>
        <p:txBody>
          <a:bodyPr/>
          <a:lstStyle/>
          <a:p>
            <a:r>
              <a:rPr lang="en-US" dirty="0"/>
              <a:t>This format is preferred by many consulting firms as a deliverable over traditional “white-paper” style documents.</a:t>
            </a:r>
          </a:p>
        </p:txBody>
      </p:sp>
      <p:sp>
        <p:nvSpPr>
          <p:cNvPr id="3" name="Content Placeholder 2"/>
          <p:cNvSpPr>
            <a:spLocks noGrp="1"/>
          </p:cNvSpPr>
          <p:nvPr>
            <p:ph sz="quarter" idx="11"/>
          </p:nvPr>
        </p:nvSpPr>
        <p:spPr/>
        <p:txBody>
          <a:bodyPr/>
          <a:lstStyle/>
          <a:p>
            <a:r>
              <a:rPr lang="en-US" dirty="0"/>
              <a:t>Exhibit large amount of data in concise format.</a:t>
            </a:r>
          </a:p>
          <a:p>
            <a:r>
              <a:rPr lang="en-US" dirty="0"/>
              <a:t>Heavy use of graphics without textual boilerplate.</a:t>
            </a:r>
          </a:p>
          <a:p>
            <a:r>
              <a:rPr lang="en-US" dirty="0"/>
              <a:t>Keeps the report to highlights without unnecessary text or data.</a:t>
            </a:r>
          </a:p>
          <a:p>
            <a:r>
              <a:rPr lang="en-US" dirty="0"/>
              <a:t>The report suitable for stand-up presentation to live audience or as a deliverable to a reading audience.</a:t>
            </a:r>
          </a:p>
          <a:p>
            <a:r>
              <a:rPr lang="en-US" dirty="0"/>
              <a:t>Provides the medium to keep the report graphic and appealing … using the “less is more” concept.  White paper style documents typically will take longer for the reader to digest.</a:t>
            </a:r>
          </a:p>
          <a:p>
            <a:r>
              <a:rPr lang="en-US" dirty="0"/>
              <a:t>Focuses on distilling only the most important points that matter to the audience … in this case:</a:t>
            </a:r>
          </a:p>
          <a:p>
            <a:pPr lvl="1"/>
            <a:r>
              <a:rPr lang="en-US" dirty="0"/>
              <a:t>How are we doing?</a:t>
            </a:r>
          </a:p>
          <a:p>
            <a:pPr lvl="1"/>
            <a:r>
              <a:rPr lang="en-US" dirty="0"/>
              <a:t>What are the key performance factors?</a:t>
            </a:r>
          </a:p>
          <a:p>
            <a:pPr lvl="1"/>
            <a:r>
              <a:rPr lang="en-US" dirty="0"/>
              <a:t>What, if any, are areas of exposure?</a:t>
            </a:r>
          </a:p>
          <a:p>
            <a:pPr lvl="1"/>
            <a:r>
              <a:rPr lang="en-US" dirty="0"/>
              <a:t>What do we need to improve?</a:t>
            </a:r>
          </a:p>
          <a:p>
            <a:pPr lvl="1"/>
            <a:r>
              <a:rPr lang="en-US" dirty="0"/>
              <a:t>How much will it cost?</a:t>
            </a:r>
          </a:p>
        </p:txBody>
      </p:sp>
      <p:sp>
        <p:nvSpPr>
          <p:cNvPr id="6" name="TextBox 5"/>
          <p:cNvSpPr txBox="1"/>
          <p:nvPr/>
        </p:nvSpPr>
        <p:spPr>
          <a:xfrm>
            <a:off x="7969350" y="57750"/>
            <a:ext cx="1069139" cy="307777"/>
          </a:xfrm>
          <a:prstGeom prst="rect">
            <a:avLst/>
          </a:prstGeom>
          <a:solidFill>
            <a:srgbClr val="FFC000"/>
          </a:solidFill>
          <a:ln w="19050">
            <a:solidFill>
              <a:schemeClr val="tx1"/>
            </a:solidFill>
          </a:ln>
        </p:spPr>
        <p:txBody>
          <a:bodyPr wrap="none" rtlCol="0">
            <a:spAutoFit/>
          </a:bodyPr>
          <a:lstStyle/>
          <a:p>
            <a:pPr algn="ctr"/>
            <a:r>
              <a:rPr lang="en-US" sz="1400" b="1" dirty="0">
                <a:solidFill>
                  <a:schemeClr val="tx1"/>
                </a:solidFill>
              </a:rPr>
              <a:t>Instructions</a:t>
            </a:r>
          </a:p>
        </p:txBody>
      </p:sp>
      <p:sp>
        <p:nvSpPr>
          <p:cNvPr id="7" name="TextBox 6">
            <a:extLst>
              <a:ext uri="{FF2B5EF4-FFF2-40B4-BE49-F238E27FC236}">
                <a16:creationId xmlns:a16="http://schemas.microsoft.com/office/drawing/2014/main" id="{ADE53AF7-5577-41F4-957B-09C870A4F0BD}"/>
              </a:ext>
            </a:extLst>
          </p:cNvPr>
          <p:cNvSpPr txBox="1"/>
          <p:nvPr/>
        </p:nvSpPr>
        <p:spPr>
          <a:xfrm>
            <a:off x="3980330" y="3992742"/>
            <a:ext cx="4559587" cy="1815882"/>
          </a:xfrm>
          <a:prstGeom prst="rect">
            <a:avLst/>
          </a:prstGeom>
          <a:solidFill>
            <a:srgbClr val="FFFF66"/>
          </a:solidFill>
          <a:ln w="19050" cmpd="sng">
            <a:solidFill>
              <a:schemeClr val="tx1"/>
            </a:solidFill>
          </a:ln>
        </p:spPr>
        <p:txBody>
          <a:bodyPr wrap="square" rtlCol="0">
            <a:spAutoFit/>
          </a:bodyPr>
          <a:lstStyle/>
          <a:p>
            <a:r>
              <a:rPr lang="en-US" sz="1400" b="1" dirty="0">
                <a:solidFill>
                  <a:schemeClr val="tx1"/>
                </a:solidFill>
              </a:rPr>
              <a:t>This style of report is the preferred medium for delivering reports by many major corporations.  For example:</a:t>
            </a:r>
          </a:p>
          <a:p>
            <a:pPr marL="285750" indent="-169863">
              <a:buFont typeface="Arial" panose="020B0604020202020204" pitchFamily="34" charset="0"/>
              <a:buChar char="•"/>
            </a:pPr>
            <a:r>
              <a:rPr lang="en-US" sz="1400" b="1" dirty="0">
                <a:solidFill>
                  <a:schemeClr val="tx1"/>
                </a:solidFill>
              </a:rPr>
              <a:t>McKinsey &amp; Company</a:t>
            </a:r>
          </a:p>
          <a:p>
            <a:pPr marL="285750" indent="-169863">
              <a:buFont typeface="Arial" panose="020B0604020202020204" pitchFamily="34" charset="0"/>
              <a:buChar char="•"/>
            </a:pPr>
            <a:r>
              <a:rPr lang="en-US" sz="1400" b="1" dirty="0">
                <a:solidFill>
                  <a:schemeClr val="tx1"/>
                </a:solidFill>
              </a:rPr>
              <a:t>KPMG</a:t>
            </a:r>
          </a:p>
          <a:p>
            <a:pPr marL="285750" indent="-169863">
              <a:buFont typeface="Arial" panose="020B0604020202020204" pitchFamily="34" charset="0"/>
              <a:buChar char="•"/>
            </a:pPr>
            <a:r>
              <a:rPr lang="en-US" sz="1400" b="1" dirty="0">
                <a:solidFill>
                  <a:schemeClr val="tx1"/>
                </a:solidFill>
              </a:rPr>
              <a:t>IBM</a:t>
            </a:r>
          </a:p>
          <a:p>
            <a:pPr marL="285750" indent="-169863">
              <a:buFont typeface="Arial" panose="020B0604020202020204" pitchFamily="34" charset="0"/>
              <a:buChar char="•"/>
            </a:pPr>
            <a:r>
              <a:rPr lang="en-US" sz="1400" b="1" dirty="0">
                <a:solidFill>
                  <a:schemeClr val="tx1"/>
                </a:solidFill>
              </a:rPr>
              <a:t>Deloitte</a:t>
            </a:r>
          </a:p>
          <a:p>
            <a:pPr marL="285750" indent="-169863">
              <a:buFont typeface="Arial" panose="020B0604020202020204" pitchFamily="34" charset="0"/>
              <a:buChar char="•"/>
            </a:pPr>
            <a:r>
              <a:rPr lang="en-US" sz="1400" b="1" dirty="0" err="1">
                <a:solidFill>
                  <a:schemeClr val="tx1"/>
                </a:solidFill>
              </a:rPr>
              <a:t>Leanplum</a:t>
            </a:r>
            <a:endParaRPr lang="en-US" sz="1400" b="1" dirty="0">
              <a:solidFill>
                <a:schemeClr val="tx1"/>
              </a:solidFill>
            </a:endParaRPr>
          </a:p>
          <a:p>
            <a:pPr marL="285750" indent="-169863">
              <a:buFont typeface="Arial" panose="020B0604020202020204" pitchFamily="34" charset="0"/>
              <a:buChar char="•"/>
            </a:pPr>
            <a:r>
              <a:rPr lang="en-US" sz="1400" b="1" dirty="0">
                <a:solidFill>
                  <a:schemeClr val="tx1"/>
                </a:solidFill>
              </a:rPr>
              <a:t>Ernst &amp; Young</a:t>
            </a:r>
          </a:p>
        </p:txBody>
      </p:sp>
    </p:spTree>
    <p:extLst>
      <p:ext uri="{BB962C8B-B14F-4D97-AF65-F5344CB8AC3E}">
        <p14:creationId xmlns:p14="http://schemas.microsoft.com/office/powerpoint/2010/main" val="31081011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B0C250CE-9B5B-475F-B131-D170036286A0}"/>
              </a:ext>
            </a:extLst>
          </p:cNvPr>
          <p:cNvSpPr>
            <a:spLocks noGrp="1"/>
          </p:cNvSpPr>
          <p:nvPr>
            <p:ph type="body" sz="quarter" idx="10"/>
          </p:nvPr>
        </p:nvSpPr>
        <p:spPr/>
        <p:txBody>
          <a:bodyPr/>
          <a:lstStyle/>
          <a:p>
            <a:r>
              <a:rPr lang="en-US" dirty="0"/>
              <a:t>Methodology and Strategy</a:t>
            </a:r>
          </a:p>
          <a:p>
            <a:endParaRPr lang="en-US" dirty="0"/>
          </a:p>
        </p:txBody>
      </p:sp>
      <p:sp>
        <p:nvSpPr>
          <p:cNvPr id="2" name="Title 1"/>
          <p:cNvSpPr>
            <a:spLocks noGrp="1"/>
          </p:cNvSpPr>
          <p:nvPr>
            <p:ph type="title"/>
          </p:nvPr>
        </p:nvSpPr>
        <p:spPr/>
        <p:txBody>
          <a:bodyPr/>
          <a:lstStyle/>
          <a:p>
            <a:r>
              <a:rPr lang="en-US" dirty="0"/>
              <a:t>A sensitivity analysis was conducted to assess the effect that high cost reserve components may have on the reserve funding over the next 30 years</a:t>
            </a:r>
          </a:p>
        </p:txBody>
      </p:sp>
      <p:sp>
        <p:nvSpPr>
          <p:cNvPr id="7" name="Content Placeholder 6"/>
          <p:cNvSpPr>
            <a:spLocks noGrp="1"/>
          </p:cNvSpPr>
          <p:nvPr>
            <p:ph idx="11"/>
          </p:nvPr>
        </p:nvSpPr>
        <p:spPr/>
        <p:txBody>
          <a:bodyPr/>
          <a:lstStyle/>
          <a:p>
            <a:r>
              <a:rPr lang="en-US" dirty="0"/>
              <a:t>A sensitivity analysis determines how different values of an independent variable affect a particular dependent variable under a given set of assumptions.</a:t>
            </a:r>
          </a:p>
          <a:p>
            <a:r>
              <a:rPr lang="en-US" dirty="0"/>
              <a:t>Within the bounds of this reserve funding analysis, the following parameters were varied to determine the effect upon the funding plan:</a:t>
            </a:r>
          </a:p>
          <a:p>
            <a:pPr lvl="1"/>
            <a:r>
              <a:rPr lang="en-US" dirty="0"/>
              <a:t>Assumed annual inflation</a:t>
            </a:r>
          </a:p>
          <a:p>
            <a:pPr lvl="1"/>
            <a:r>
              <a:rPr lang="en-US" dirty="0"/>
              <a:t>Varying the Remaining Useful Life of key reserve components (reducing or increasing the Remaining Useful Life)</a:t>
            </a:r>
          </a:p>
          <a:p>
            <a:pPr lvl="1"/>
            <a:r>
              <a:rPr lang="en-US" dirty="0"/>
              <a:t>Varying the inclusion, costs and/or deployment dates of any special projects</a:t>
            </a:r>
          </a:p>
          <a:p>
            <a:pPr lvl="1"/>
            <a:r>
              <a:rPr lang="en-US" dirty="0"/>
              <a:t>Other factors as noted in this report</a:t>
            </a:r>
          </a:p>
          <a:p>
            <a:pPr lvl="1"/>
            <a:endParaRPr lang="en-US" dirty="0"/>
          </a:p>
          <a:p>
            <a:pPr lvl="1"/>
            <a:endParaRPr lang="en-US" dirty="0"/>
          </a:p>
        </p:txBody>
      </p:sp>
      <p:sp>
        <p:nvSpPr>
          <p:cNvPr id="4" name="Rounded Rectangular Callout 3"/>
          <p:cNvSpPr/>
          <p:nvPr/>
        </p:nvSpPr>
        <p:spPr bwMode="auto">
          <a:xfrm>
            <a:off x="1189753" y="5275452"/>
            <a:ext cx="1795567" cy="653796"/>
          </a:xfrm>
          <a:prstGeom prst="wedgeRoundRectCallout">
            <a:avLst>
              <a:gd name="adj1" fmla="val -6645"/>
              <a:gd name="adj2" fmla="val -217709"/>
              <a:gd name="adj3" fmla="val 16667"/>
            </a:avLst>
          </a:prstGeom>
          <a:solidFill>
            <a:schemeClr val="accent1">
              <a:lumMod val="20000"/>
              <a:lumOff val="80000"/>
            </a:schemeClr>
          </a:solidFill>
          <a:ln w="19050" cap="flat" cmpd="sng" algn="ctr">
            <a:solidFill>
              <a:schemeClr val="tx2"/>
            </a:solidFill>
            <a:prstDash val="solid"/>
            <a:round/>
            <a:headEnd type="none" w="med" len="med"/>
            <a:tailEnd type="none" w="med" len="med"/>
          </a:ln>
          <a:effectLst/>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algn="l" rtl="0" fontAlgn="base">
              <a:spcBef>
                <a:spcPct val="0"/>
              </a:spcBef>
              <a:spcAft>
                <a:spcPct val="0"/>
              </a:spcAft>
              <a:defRPr sz="1200" kern="1200">
                <a:solidFill>
                  <a:srgbClr val="3366FF"/>
                </a:solidFill>
                <a:latin typeface="Calibri" pitchFamily="34" charset="0"/>
                <a:ea typeface="+mn-ea"/>
                <a:cs typeface="Arial" pitchFamily="34" charset="0"/>
              </a:defRPr>
            </a:lvl1pPr>
            <a:lvl2pPr marL="457200" algn="l" rtl="0" fontAlgn="base">
              <a:spcBef>
                <a:spcPct val="0"/>
              </a:spcBef>
              <a:spcAft>
                <a:spcPct val="0"/>
              </a:spcAft>
              <a:defRPr sz="1200" kern="1200">
                <a:solidFill>
                  <a:srgbClr val="3366FF"/>
                </a:solidFill>
                <a:latin typeface="Calibri" pitchFamily="34" charset="0"/>
                <a:ea typeface="+mn-ea"/>
                <a:cs typeface="Arial" pitchFamily="34" charset="0"/>
              </a:defRPr>
            </a:lvl2pPr>
            <a:lvl3pPr marL="914400" algn="l" rtl="0" fontAlgn="base">
              <a:spcBef>
                <a:spcPct val="0"/>
              </a:spcBef>
              <a:spcAft>
                <a:spcPct val="0"/>
              </a:spcAft>
              <a:defRPr sz="1200" kern="1200">
                <a:solidFill>
                  <a:srgbClr val="3366FF"/>
                </a:solidFill>
                <a:latin typeface="Calibri" pitchFamily="34" charset="0"/>
                <a:ea typeface="+mn-ea"/>
                <a:cs typeface="Arial" pitchFamily="34" charset="0"/>
              </a:defRPr>
            </a:lvl3pPr>
            <a:lvl4pPr marL="1371600" algn="l" rtl="0" fontAlgn="base">
              <a:spcBef>
                <a:spcPct val="0"/>
              </a:spcBef>
              <a:spcAft>
                <a:spcPct val="0"/>
              </a:spcAft>
              <a:defRPr sz="1200" kern="1200">
                <a:solidFill>
                  <a:srgbClr val="3366FF"/>
                </a:solidFill>
                <a:latin typeface="Calibri" pitchFamily="34" charset="0"/>
                <a:ea typeface="+mn-ea"/>
                <a:cs typeface="Arial" pitchFamily="34" charset="0"/>
              </a:defRPr>
            </a:lvl4pPr>
            <a:lvl5pPr marL="1828800" algn="l" rtl="0" fontAlgn="base">
              <a:spcBef>
                <a:spcPct val="0"/>
              </a:spcBef>
              <a:spcAft>
                <a:spcPct val="0"/>
              </a:spcAft>
              <a:defRPr sz="1200" kern="1200">
                <a:solidFill>
                  <a:srgbClr val="3366FF"/>
                </a:solidFill>
                <a:latin typeface="Calibri" pitchFamily="34" charset="0"/>
                <a:ea typeface="+mn-ea"/>
                <a:cs typeface="Arial" pitchFamily="34" charset="0"/>
              </a:defRPr>
            </a:lvl5pPr>
            <a:lvl6pPr marL="2286000" algn="l" defTabSz="914400" rtl="0" eaLnBrk="1" latinLnBrk="0" hangingPunct="1">
              <a:defRPr sz="1200" kern="1200">
                <a:solidFill>
                  <a:srgbClr val="3366FF"/>
                </a:solidFill>
                <a:latin typeface="Calibri" pitchFamily="34" charset="0"/>
                <a:ea typeface="+mn-ea"/>
                <a:cs typeface="Arial" pitchFamily="34" charset="0"/>
              </a:defRPr>
            </a:lvl6pPr>
            <a:lvl7pPr marL="2743200" algn="l" defTabSz="914400" rtl="0" eaLnBrk="1" latinLnBrk="0" hangingPunct="1">
              <a:defRPr sz="1200" kern="1200">
                <a:solidFill>
                  <a:srgbClr val="3366FF"/>
                </a:solidFill>
                <a:latin typeface="Calibri" pitchFamily="34" charset="0"/>
                <a:ea typeface="+mn-ea"/>
                <a:cs typeface="Arial" pitchFamily="34" charset="0"/>
              </a:defRPr>
            </a:lvl7pPr>
            <a:lvl8pPr marL="3200400" algn="l" defTabSz="914400" rtl="0" eaLnBrk="1" latinLnBrk="0" hangingPunct="1">
              <a:defRPr sz="1200" kern="1200">
                <a:solidFill>
                  <a:srgbClr val="3366FF"/>
                </a:solidFill>
                <a:latin typeface="Calibri" pitchFamily="34" charset="0"/>
                <a:ea typeface="+mn-ea"/>
                <a:cs typeface="Arial" pitchFamily="34" charset="0"/>
              </a:defRPr>
            </a:lvl8pPr>
            <a:lvl9pPr marL="3657600" algn="l" defTabSz="914400" rtl="0" eaLnBrk="1" latinLnBrk="0" hangingPunct="1">
              <a:defRPr sz="1200" kern="1200">
                <a:solidFill>
                  <a:srgbClr val="3366FF"/>
                </a:solidFill>
                <a:latin typeface="Calibri" pitchFamily="34" charset="0"/>
                <a:ea typeface="+mn-ea"/>
                <a:cs typeface="Arial" pitchFamily="34" charset="0"/>
              </a:defRPr>
            </a:lvl9pPr>
          </a:lstStyle>
          <a:p>
            <a:pPr marL="0" marR="0" indent="0" algn="ctr" defTabSz="914400" rtl="0" eaLnBrk="1" fontAlgn="base" latinLnBrk="0" hangingPunct="1">
              <a:lnSpc>
                <a:spcPct val="90000"/>
              </a:lnSpc>
              <a:spcBef>
                <a:spcPct val="50000"/>
              </a:spcBef>
              <a:spcAft>
                <a:spcPct val="0"/>
              </a:spcAft>
              <a:buClrTx/>
              <a:buSzTx/>
              <a:buFontTx/>
              <a:buNone/>
              <a:tabLst/>
            </a:pPr>
            <a:r>
              <a:rPr kumimoji="0" lang="en-US" sz="1200" b="1" i="0" u="none" strike="noStrike" cap="none" normalizeH="0" baseline="0" dirty="0">
                <a:ln>
                  <a:noFill/>
                </a:ln>
                <a:solidFill>
                  <a:schemeClr val="tx2"/>
                </a:solidFill>
                <a:effectLst/>
                <a:latin typeface="Calibri" pitchFamily="34" charset="0"/>
              </a:rPr>
              <a:t>If you do not conduct sensitivity analysis, then delete this page.</a:t>
            </a:r>
          </a:p>
        </p:txBody>
      </p:sp>
    </p:spTree>
    <p:extLst>
      <p:ext uri="{BB962C8B-B14F-4D97-AF65-F5344CB8AC3E}">
        <p14:creationId xmlns:p14="http://schemas.microsoft.com/office/powerpoint/2010/main" val="25375045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D621043-B19D-44FA-B083-A67E9BEF1140}"/>
              </a:ext>
            </a:extLst>
          </p:cNvPr>
          <p:cNvSpPr/>
          <p:nvPr/>
        </p:nvSpPr>
        <p:spPr bwMode="auto">
          <a:xfrm>
            <a:off x="153090" y="1899128"/>
            <a:ext cx="8648010" cy="426168"/>
          </a:xfrm>
          <a:prstGeom prst="rect">
            <a:avLst/>
          </a:prstGeom>
          <a:solidFill>
            <a:schemeClr val="tx1">
              <a:lumMod val="50000"/>
              <a:lumOff val="50000"/>
              <a:alpha val="46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90000"/>
              </a:lnSpc>
              <a:spcBef>
                <a:spcPct val="50000"/>
              </a:spcBef>
              <a:spcAft>
                <a:spcPct val="0"/>
              </a:spcAft>
              <a:buClrTx/>
              <a:buSzTx/>
              <a:buFontTx/>
              <a:buNone/>
              <a:tabLst/>
            </a:pPr>
            <a:endParaRPr kumimoji="0" lang="en-US" sz="1200" b="0" i="0" u="none" strike="noStrike" cap="none" normalizeH="0" baseline="0">
              <a:ln>
                <a:noFill/>
              </a:ln>
              <a:solidFill>
                <a:srgbClr val="3366FF"/>
              </a:solidFill>
              <a:effectLst/>
              <a:latin typeface="Calibri" pitchFamily="34" charset="0"/>
            </a:endParaRPr>
          </a:p>
        </p:txBody>
      </p:sp>
      <p:sp>
        <p:nvSpPr>
          <p:cNvPr id="8" name="Text Placeholder 7">
            <a:extLst>
              <a:ext uri="{FF2B5EF4-FFF2-40B4-BE49-F238E27FC236}">
                <a16:creationId xmlns:a16="http://schemas.microsoft.com/office/drawing/2014/main" id="{2A63D3E4-2D62-4B3D-A3EC-1C63F4BA1166}"/>
              </a:ext>
            </a:extLst>
          </p:cNvPr>
          <p:cNvSpPr>
            <a:spLocks noGrp="1"/>
          </p:cNvSpPr>
          <p:nvPr>
            <p:ph type="body" sz="quarter" idx="10"/>
          </p:nvPr>
        </p:nvSpPr>
        <p:spPr/>
        <p:txBody>
          <a:bodyPr/>
          <a:lstStyle/>
          <a:p>
            <a:r>
              <a:rPr lang="en-US" dirty="0"/>
              <a:t>Executive Summary</a:t>
            </a:r>
          </a:p>
          <a:p>
            <a:r>
              <a:rPr lang="en-US" dirty="0"/>
              <a:t>Methodology and Strategy	</a:t>
            </a:r>
          </a:p>
          <a:p>
            <a:r>
              <a:rPr lang="en-US" dirty="0"/>
              <a:t>Detailed Financial Analysis</a:t>
            </a:r>
          </a:p>
          <a:p>
            <a:r>
              <a:rPr lang="en-US" dirty="0"/>
              <a:t>Reserve Component Inventory</a:t>
            </a:r>
          </a:p>
          <a:p>
            <a:r>
              <a:rPr lang="en-US" dirty="0"/>
              <a:t>Expense and Income Summaries</a:t>
            </a:r>
          </a:p>
          <a:p>
            <a:r>
              <a:rPr lang="en-US" dirty="0"/>
              <a:t>Summation</a:t>
            </a:r>
          </a:p>
          <a:p>
            <a:endParaRPr lang="en-US" dirty="0"/>
          </a:p>
        </p:txBody>
      </p:sp>
    </p:spTree>
    <p:extLst>
      <p:ext uri="{BB962C8B-B14F-4D97-AF65-F5344CB8AC3E}">
        <p14:creationId xmlns:p14="http://schemas.microsoft.com/office/powerpoint/2010/main" val="8429378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 the next 30 years, the association must provide $4.1 M for all operational and reserve funding expenses.</a:t>
            </a:r>
          </a:p>
        </p:txBody>
      </p:sp>
      <p:sp>
        <p:nvSpPr>
          <p:cNvPr id="5" name="Text Placeholder 4">
            <a:extLst>
              <a:ext uri="{FF2B5EF4-FFF2-40B4-BE49-F238E27FC236}">
                <a16:creationId xmlns:a16="http://schemas.microsoft.com/office/drawing/2014/main" id="{4369992D-BA30-4D63-903C-F357607DD3BE}"/>
              </a:ext>
            </a:extLst>
          </p:cNvPr>
          <p:cNvSpPr>
            <a:spLocks noGrp="1"/>
          </p:cNvSpPr>
          <p:nvPr>
            <p:ph type="body" sz="quarter" idx="11"/>
          </p:nvPr>
        </p:nvSpPr>
        <p:spPr/>
        <p:txBody>
          <a:bodyPr/>
          <a:lstStyle/>
          <a:p>
            <a:r>
              <a:rPr lang="en-US" dirty="0"/>
              <a:t>Detailed Financial Analysis</a:t>
            </a:r>
          </a:p>
          <a:p>
            <a:endParaRPr lang="en-US" dirty="0"/>
          </a:p>
        </p:txBody>
      </p:sp>
      <p:pic>
        <p:nvPicPr>
          <p:cNvPr id="3" name="Picture 2"/>
          <p:cNvPicPr/>
          <p:nvPr/>
        </p:nvPicPr>
        <p:blipFill>
          <a:blip r:embed="rId2" cstate="email">
            <a:extLst>
              <a:ext uri="{28A0092B-C50C-407E-A947-70E740481C1C}">
                <a14:useLocalDpi xmlns:a14="http://schemas.microsoft.com/office/drawing/2010/main"/>
              </a:ext>
            </a:extLst>
          </a:blip>
          <a:stretch>
            <a:fillRect/>
          </a:stretch>
        </p:blipFill>
        <p:spPr>
          <a:xfrm>
            <a:off x="2978150" y="1438275"/>
            <a:ext cx="771525" cy="152400"/>
          </a:xfrm>
          <a:prstGeom prst="rect">
            <a:avLst/>
          </a:prstGeom>
        </p:spPr>
      </p:pic>
      <p:sp>
        <p:nvSpPr>
          <p:cNvPr id="8" name="Rounded Rectangular Callout 7"/>
          <p:cNvSpPr/>
          <p:nvPr/>
        </p:nvSpPr>
        <p:spPr bwMode="auto">
          <a:xfrm>
            <a:off x="7339265" y="4529982"/>
            <a:ext cx="1410101" cy="469916"/>
          </a:xfrm>
          <a:prstGeom prst="wedgeRoundRectCallout">
            <a:avLst>
              <a:gd name="adj1" fmla="val -69709"/>
              <a:gd name="adj2" fmla="val -140589"/>
              <a:gd name="adj3" fmla="val 16667"/>
            </a:avLst>
          </a:prstGeom>
          <a:solidFill>
            <a:schemeClr val="accent1">
              <a:lumMod val="20000"/>
              <a:lumOff val="80000"/>
            </a:schemeClr>
          </a:solidFill>
          <a:ln w="19050" cap="flat" cmpd="sng" algn="ctr">
            <a:solidFill>
              <a:schemeClr val="tx2"/>
            </a:solidFill>
            <a:prstDash val="solid"/>
            <a:round/>
            <a:headEnd type="none" w="med" len="med"/>
            <a:tailEnd type="none" w="med" len="med"/>
          </a:ln>
          <a:effectLst/>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algn="l" rtl="0" fontAlgn="base">
              <a:spcBef>
                <a:spcPct val="0"/>
              </a:spcBef>
              <a:spcAft>
                <a:spcPct val="0"/>
              </a:spcAft>
              <a:defRPr sz="1200" kern="1200">
                <a:solidFill>
                  <a:srgbClr val="3366FF"/>
                </a:solidFill>
                <a:latin typeface="Calibri" pitchFamily="34" charset="0"/>
                <a:ea typeface="+mn-ea"/>
                <a:cs typeface="Arial" pitchFamily="34" charset="0"/>
              </a:defRPr>
            </a:lvl1pPr>
            <a:lvl2pPr marL="457200" algn="l" rtl="0" fontAlgn="base">
              <a:spcBef>
                <a:spcPct val="0"/>
              </a:spcBef>
              <a:spcAft>
                <a:spcPct val="0"/>
              </a:spcAft>
              <a:defRPr sz="1200" kern="1200">
                <a:solidFill>
                  <a:srgbClr val="3366FF"/>
                </a:solidFill>
                <a:latin typeface="Calibri" pitchFamily="34" charset="0"/>
                <a:ea typeface="+mn-ea"/>
                <a:cs typeface="Arial" pitchFamily="34" charset="0"/>
              </a:defRPr>
            </a:lvl2pPr>
            <a:lvl3pPr marL="914400" algn="l" rtl="0" fontAlgn="base">
              <a:spcBef>
                <a:spcPct val="0"/>
              </a:spcBef>
              <a:spcAft>
                <a:spcPct val="0"/>
              </a:spcAft>
              <a:defRPr sz="1200" kern="1200">
                <a:solidFill>
                  <a:srgbClr val="3366FF"/>
                </a:solidFill>
                <a:latin typeface="Calibri" pitchFamily="34" charset="0"/>
                <a:ea typeface="+mn-ea"/>
                <a:cs typeface="Arial" pitchFamily="34" charset="0"/>
              </a:defRPr>
            </a:lvl3pPr>
            <a:lvl4pPr marL="1371600" algn="l" rtl="0" fontAlgn="base">
              <a:spcBef>
                <a:spcPct val="0"/>
              </a:spcBef>
              <a:spcAft>
                <a:spcPct val="0"/>
              </a:spcAft>
              <a:defRPr sz="1200" kern="1200">
                <a:solidFill>
                  <a:srgbClr val="3366FF"/>
                </a:solidFill>
                <a:latin typeface="Calibri" pitchFamily="34" charset="0"/>
                <a:ea typeface="+mn-ea"/>
                <a:cs typeface="Arial" pitchFamily="34" charset="0"/>
              </a:defRPr>
            </a:lvl4pPr>
            <a:lvl5pPr marL="1828800" algn="l" rtl="0" fontAlgn="base">
              <a:spcBef>
                <a:spcPct val="0"/>
              </a:spcBef>
              <a:spcAft>
                <a:spcPct val="0"/>
              </a:spcAft>
              <a:defRPr sz="1200" kern="1200">
                <a:solidFill>
                  <a:srgbClr val="3366FF"/>
                </a:solidFill>
                <a:latin typeface="Calibri" pitchFamily="34" charset="0"/>
                <a:ea typeface="+mn-ea"/>
                <a:cs typeface="Arial" pitchFamily="34" charset="0"/>
              </a:defRPr>
            </a:lvl5pPr>
            <a:lvl6pPr marL="2286000" algn="l" defTabSz="914400" rtl="0" eaLnBrk="1" latinLnBrk="0" hangingPunct="1">
              <a:defRPr sz="1200" kern="1200">
                <a:solidFill>
                  <a:srgbClr val="3366FF"/>
                </a:solidFill>
                <a:latin typeface="Calibri" pitchFamily="34" charset="0"/>
                <a:ea typeface="+mn-ea"/>
                <a:cs typeface="Arial" pitchFamily="34" charset="0"/>
              </a:defRPr>
            </a:lvl6pPr>
            <a:lvl7pPr marL="2743200" algn="l" defTabSz="914400" rtl="0" eaLnBrk="1" latinLnBrk="0" hangingPunct="1">
              <a:defRPr sz="1200" kern="1200">
                <a:solidFill>
                  <a:srgbClr val="3366FF"/>
                </a:solidFill>
                <a:latin typeface="Calibri" pitchFamily="34" charset="0"/>
                <a:ea typeface="+mn-ea"/>
                <a:cs typeface="Arial" pitchFamily="34" charset="0"/>
              </a:defRPr>
            </a:lvl7pPr>
            <a:lvl8pPr marL="3200400" algn="l" defTabSz="914400" rtl="0" eaLnBrk="1" latinLnBrk="0" hangingPunct="1">
              <a:defRPr sz="1200" kern="1200">
                <a:solidFill>
                  <a:srgbClr val="3366FF"/>
                </a:solidFill>
                <a:latin typeface="Calibri" pitchFamily="34" charset="0"/>
                <a:ea typeface="+mn-ea"/>
                <a:cs typeface="Arial" pitchFamily="34" charset="0"/>
              </a:defRPr>
            </a:lvl8pPr>
            <a:lvl9pPr marL="3657600" algn="l" defTabSz="914400" rtl="0" eaLnBrk="1" latinLnBrk="0" hangingPunct="1">
              <a:defRPr sz="1200" kern="1200">
                <a:solidFill>
                  <a:srgbClr val="3366FF"/>
                </a:solidFill>
                <a:latin typeface="Calibri" pitchFamily="34" charset="0"/>
                <a:ea typeface="+mn-ea"/>
                <a:cs typeface="Arial" pitchFamily="34" charset="0"/>
              </a:defRPr>
            </a:lvl9pPr>
          </a:lstStyle>
          <a:p>
            <a:pPr marL="0" marR="0" indent="0" algn="ctr" defTabSz="914400" rtl="0" eaLnBrk="1" fontAlgn="base" latinLnBrk="0" hangingPunct="1">
              <a:lnSpc>
                <a:spcPct val="90000"/>
              </a:lnSpc>
              <a:spcBef>
                <a:spcPct val="50000"/>
              </a:spcBef>
              <a:spcAft>
                <a:spcPct val="0"/>
              </a:spcAft>
              <a:buClrTx/>
              <a:buSzTx/>
              <a:buFontTx/>
              <a:buNone/>
              <a:tabLst/>
            </a:pPr>
            <a:r>
              <a:rPr kumimoji="0" lang="en-US" sz="1200" b="1" i="0" u="none" strike="noStrike" cap="none" normalizeH="0" baseline="0" dirty="0">
                <a:ln>
                  <a:noFill/>
                </a:ln>
                <a:solidFill>
                  <a:schemeClr val="tx2"/>
                </a:solidFill>
                <a:effectLst/>
                <a:latin typeface="Calibri" pitchFamily="34" charset="0"/>
              </a:rPr>
              <a:t>Copy and paste from RFA</a:t>
            </a:r>
          </a:p>
        </p:txBody>
      </p:sp>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09663" y="3675999"/>
            <a:ext cx="5232835" cy="2647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509663" y="899109"/>
            <a:ext cx="5229643" cy="2647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ounded Rectangular Callout 5">
            <a:extLst>
              <a:ext uri="{FF2B5EF4-FFF2-40B4-BE49-F238E27FC236}">
                <a16:creationId xmlns:a16="http://schemas.microsoft.com/office/drawing/2014/main" id="{B5714A08-D10D-416C-B2D0-6D8D3FF6BCF7}"/>
              </a:ext>
            </a:extLst>
          </p:cNvPr>
          <p:cNvSpPr/>
          <p:nvPr/>
        </p:nvSpPr>
        <p:spPr bwMode="auto">
          <a:xfrm>
            <a:off x="7148589" y="896581"/>
            <a:ext cx="1410101" cy="469916"/>
          </a:xfrm>
          <a:prstGeom prst="wedgeRoundRectCallout">
            <a:avLst>
              <a:gd name="adj1" fmla="val -50764"/>
              <a:gd name="adj2" fmla="val -113781"/>
              <a:gd name="adj3" fmla="val 16667"/>
            </a:avLst>
          </a:prstGeom>
          <a:solidFill>
            <a:schemeClr val="accent6">
              <a:lumMod val="75000"/>
            </a:schemeClr>
          </a:solidFill>
          <a:ln w="19050" cap="flat" cmpd="sng" algn="ctr">
            <a:solidFill>
              <a:schemeClr val="accent6">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defPPr>
              <a:defRPr lang="en-US"/>
            </a:defPPr>
            <a:lvl1pPr algn="l" rtl="0" fontAlgn="base">
              <a:spcBef>
                <a:spcPct val="0"/>
              </a:spcBef>
              <a:spcAft>
                <a:spcPct val="0"/>
              </a:spcAft>
              <a:defRPr sz="1200" kern="1200">
                <a:solidFill>
                  <a:srgbClr val="3366FF"/>
                </a:solidFill>
                <a:latin typeface="Calibri" pitchFamily="34" charset="0"/>
                <a:ea typeface="+mn-ea"/>
                <a:cs typeface="Arial" pitchFamily="34" charset="0"/>
              </a:defRPr>
            </a:lvl1pPr>
            <a:lvl2pPr marL="457200" algn="l" rtl="0" fontAlgn="base">
              <a:spcBef>
                <a:spcPct val="0"/>
              </a:spcBef>
              <a:spcAft>
                <a:spcPct val="0"/>
              </a:spcAft>
              <a:defRPr sz="1200" kern="1200">
                <a:solidFill>
                  <a:srgbClr val="3366FF"/>
                </a:solidFill>
                <a:latin typeface="Calibri" pitchFamily="34" charset="0"/>
                <a:ea typeface="+mn-ea"/>
                <a:cs typeface="Arial" pitchFamily="34" charset="0"/>
              </a:defRPr>
            </a:lvl2pPr>
            <a:lvl3pPr marL="914400" algn="l" rtl="0" fontAlgn="base">
              <a:spcBef>
                <a:spcPct val="0"/>
              </a:spcBef>
              <a:spcAft>
                <a:spcPct val="0"/>
              </a:spcAft>
              <a:defRPr sz="1200" kern="1200">
                <a:solidFill>
                  <a:srgbClr val="3366FF"/>
                </a:solidFill>
                <a:latin typeface="Calibri" pitchFamily="34" charset="0"/>
                <a:ea typeface="+mn-ea"/>
                <a:cs typeface="Arial" pitchFamily="34" charset="0"/>
              </a:defRPr>
            </a:lvl3pPr>
            <a:lvl4pPr marL="1371600" algn="l" rtl="0" fontAlgn="base">
              <a:spcBef>
                <a:spcPct val="0"/>
              </a:spcBef>
              <a:spcAft>
                <a:spcPct val="0"/>
              </a:spcAft>
              <a:defRPr sz="1200" kern="1200">
                <a:solidFill>
                  <a:srgbClr val="3366FF"/>
                </a:solidFill>
                <a:latin typeface="Calibri" pitchFamily="34" charset="0"/>
                <a:ea typeface="+mn-ea"/>
                <a:cs typeface="Arial" pitchFamily="34" charset="0"/>
              </a:defRPr>
            </a:lvl4pPr>
            <a:lvl5pPr marL="1828800" algn="l" rtl="0" fontAlgn="base">
              <a:spcBef>
                <a:spcPct val="0"/>
              </a:spcBef>
              <a:spcAft>
                <a:spcPct val="0"/>
              </a:spcAft>
              <a:defRPr sz="1200" kern="1200">
                <a:solidFill>
                  <a:srgbClr val="3366FF"/>
                </a:solidFill>
                <a:latin typeface="Calibri" pitchFamily="34" charset="0"/>
                <a:ea typeface="+mn-ea"/>
                <a:cs typeface="Arial" pitchFamily="34" charset="0"/>
              </a:defRPr>
            </a:lvl5pPr>
            <a:lvl6pPr marL="2286000" algn="l" defTabSz="914400" rtl="0" eaLnBrk="1" latinLnBrk="0" hangingPunct="1">
              <a:defRPr sz="1200" kern="1200">
                <a:solidFill>
                  <a:srgbClr val="3366FF"/>
                </a:solidFill>
                <a:latin typeface="Calibri" pitchFamily="34" charset="0"/>
                <a:ea typeface="+mn-ea"/>
                <a:cs typeface="Arial" pitchFamily="34" charset="0"/>
              </a:defRPr>
            </a:lvl6pPr>
            <a:lvl7pPr marL="2743200" algn="l" defTabSz="914400" rtl="0" eaLnBrk="1" latinLnBrk="0" hangingPunct="1">
              <a:defRPr sz="1200" kern="1200">
                <a:solidFill>
                  <a:srgbClr val="3366FF"/>
                </a:solidFill>
                <a:latin typeface="Calibri" pitchFamily="34" charset="0"/>
                <a:ea typeface="+mn-ea"/>
                <a:cs typeface="Arial" pitchFamily="34" charset="0"/>
              </a:defRPr>
            </a:lvl7pPr>
            <a:lvl8pPr marL="3200400" algn="l" defTabSz="914400" rtl="0" eaLnBrk="1" latinLnBrk="0" hangingPunct="1">
              <a:defRPr sz="1200" kern="1200">
                <a:solidFill>
                  <a:srgbClr val="3366FF"/>
                </a:solidFill>
                <a:latin typeface="Calibri" pitchFamily="34" charset="0"/>
                <a:ea typeface="+mn-ea"/>
                <a:cs typeface="Arial" pitchFamily="34" charset="0"/>
              </a:defRPr>
            </a:lvl8pPr>
            <a:lvl9pPr marL="3657600" algn="l" defTabSz="914400" rtl="0" eaLnBrk="1" latinLnBrk="0" hangingPunct="1">
              <a:defRPr sz="1200" kern="1200">
                <a:solidFill>
                  <a:srgbClr val="3366FF"/>
                </a:solidFill>
                <a:latin typeface="Calibri" pitchFamily="34" charset="0"/>
                <a:ea typeface="+mn-ea"/>
                <a:cs typeface="Arial" pitchFamily="34" charset="0"/>
              </a:defRPr>
            </a:lvl9pPr>
          </a:lstStyle>
          <a:p>
            <a:pPr marL="0" marR="0" indent="0" algn="ctr" defTabSz="914400" rtl="0" eaLnBrk="1" fontAlgn="base" latinLnBrk="0" hangingPunct="1">
              <a:lnSpc>
                <a:spcPct val="90000"/>
              </a:lnSpc>
              <a:spcBef>
                <a:spcPct val="50000"/>
              </a:spcBef>
              <a:spcAft>
                <a:spcPct val="0"/>
              </a:spcAft>
              <a:buClrTx/>
              <a:buSzTx/>
              <a:buFontTx/>
              <a:buNone/>
              <a:tabLst/>
            </a:pPr>
            <a:r>
              <a:rPr kumimoji="0" lang="en-US" sz="1200" b="1" i="0" u="none" strike="noStrike" cap="none" normalizeH="0" baseline="0" dirty="0">
                <a:ln>
                  <a:noFill/>
                </a:ln>
                <a:solidFill>
                  <a:schemeClr val="bg1"/>
                </a:solidFill>
                <a:effectLst/>
                <a:latin typeface="Calibri" pitchFamily="34" charset="0"/>
              </a:rPr>
              <a:t>Change text in slide title to suit</a:t>
            </a:r>
          </a:p>
        </p:txBody>
      </p:sp>
    </p:spTree>
    <p:extLst>
      <p:ext uri="{BB962C8B-B14F-4D97-AF65-F5344CB8AC3E}">
        <p14:creationId xmlns:p14="http://schemas.microsoft.com/office/powerpoint/2010/main" val="22542757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a:blip r:embed="rId2" cstate="email">
            <a:extLst>
              <a:ext uri="{28A0092B-C50C-407E-A947-70E740481C1C}">
                <a14:useLocalDpi xmlns:a14="http://schemas.microsoft.com/office/drawing/2010/main"/>
              </a:ext>
            </a:extLst>
          </a:blip>
          <a:stretch>
            <a:fillRect/>
          </a:stretch>
        </p:blipFill>
        <p:spPr>
          <a:xfrm>
            <a:off x="2455863" y="1679575"/>
            <a:ext cx="6340475" cy="3563938"/>
          </a:xfrm>
          <a:prstGeom prst="rect">
            <a:avLst/>
          </a:prstGeom>
        </p:spPr>
      </p:pic>
      <p:sp>
        <p:nvSpPr>
          <p:cNvPr id="10" name="Text Placeholder 9">
            <a:extLst>
              <a:ext uri="{FF2B5EF4-FFF2-40B4-BE49-F238E27FC236}">
                <a16:creationId xmlns:a16="http://schemas.microsoft.com/office/drawing/2014/main" id="{E8583CED-0C64-48D2-8E38-281B364C2AA2}"/>
              </a:ext>
            </a:extLst>
          </p:cNvPr>
          <p:cNvSpPr>
            <a:spLocks noGrp="1"/>
          </p:cNvSpPr>
          <p:nvPr>
            <p:ph type="body" sz="quarter" idx="10"/>
          </p:nvPr>
        </p:nvSpPr>
        <p:spPr/>
        <p:txBody>
          <a:bodyPr/>
          <a:lstStyle/>
          <a:p>
            <a:r>
              <a:rPr lang="en-US" dirty="0"/>
              <a:t>Detailed Financial Analysis</a:t>
            </a:r>
          </a:p>
          <a:p>
            <a:endParaRPr lang="en-US" dirty="0"/>
          </a:p>
        </p:txBody>
      </p:sp>
      <p:sp>
        <p:nvSpPr>
          <p:cNvPr id="2" name="Title 1"/>
          <p:cNvSpPr>
            <a:spLocks noGrp="1"/>
          </p:cNvSpPr>
          <p:nvPr>
            <p:ph type="title"/>
          </p:nvPr>
        </p:nvSpPr>
        <p:spPr/>
        <p:txBody>
          <a:bodyPr/>
          <a:lstStyle/>
          <a:p>
            <a:r>
              <a:rPr lang="en-US" dirty="0"/>
              <a:t>The operational fund expenses are projected to rise year-to-year keeping pace with the assumed rate of inflation.</a:t>
            </a:r>
          </a:p>
        </p:txBody>
      </p:sp>
      <p:sp>
        <p:nvSpPr>
          <p:cNvPr id="4" name="Content Placeholder 3"/>
          <p:cNvSpPr>
            <a:spLocks noGrp="1"/>
          </p:cNvSpPr>
          <p:nvPr>
            <p:ph idx="11"/>
          </p:nvPr>
        </p:nvSpPr>
        <p:spPr>
          <a:xfrm>
            <a:off x="336550" y="1235075"/>
            <a:ext cx="1897731" cy="5157788"/>
          </a:xfrm>
        </p:spPr>
        <p:txBody>
          <a:bodyPr/>
          <a:lstStyle/>
          <a:p>
            <a:r>
              <a:rPr lang="en-US" dirty="0"/>
              <a:t>Routine Items in the Operational Fund</a:t>
            </a:r>
          </a:p>
          <a:p>
            <a:pPr lvl="1"/>
            <a:r>
              <a:rPr lang="en-US" dirty="0"/>
              <a:t>Admin expenses</a:t>
            </a:r>
          </a:p>
          <a:p>
            <a:pPr lvl="1"/>
            <a:r>
              <a:rPr lang="en-US" dirty="0"/>
              <a:t>Gate maintenance</a:t>
            </a:r>
          </a:p>
          <a:p>
            <a:pPr lvl="1"/>
            <a:r>
              <a:rPr lang="en-US" dirty="0"/>
              <a:t>Postage &amp; Copies</a:t>
            </a:r>
          </a:p>
          <a:p>
            <a:pPr lvl="1"/>
            <a:r>
              <a:rPr lang="en-US" dirty="0"/>
              <a:t>Accounting services</a:t>
            </a:r>
          </a:p>
          <a:p>
            <a:pPr lvl="1"/>
            <a:r>
              <a:rPr lang="en-US" dirty="0"/>
              <a:t>Legal services</a:t>
            </a:r>
          </a:p>
          <a:p>
            <a:pPr lvl="1"/>
            <a:r>
              <a:rPr lang="en-US" dirty="0"/>
              <a:t>Insurance</a:t>
            </a:r>
          </a:p>
          <a:p>
            <a:pPr lvl="1"/>
            <a:r>
              <a:rPr lang="en-US" dirty="0"/>
              <a:t>Income taxes</a:t>
            </a:r>
          </a:p>
          <a:p>
            <a:pPr lvl="1"/>
            <a:r>
              <a:rPr lang="en-US" dirty="0"/>
              <a:t>Property taxes</a:t>
            </a:r>
          </a:p>
          <a:p>
            <a:pPr lvl="1"/>
            <a:r>
              <a:rPr lang="en-US" dirty="0"/>
              <a:t>Other taxes, licenses and fees</a:t>
            </a:r>
          </a:p>
          <a:p>
            <a:pPr lvl="1"/>
            <a:r>
              <a:rPr lang="en-US" dirty="0"/>
              <a:t>Utilities (electricity, water and telephone)</a:t>
            </a:r>
          </a:p>
          <a:p>
            <a:pPr lvl="1"/>
            <a:r>
              <a:rPr lang="en-US" dirty="0"/>
              <a:t>Landscaping services</a:t>
            </a:r>
          </a:p>
          <a:p>
            <a:pPr lvl="1"/>
            <a:r>
              <a:rPr lang="en-US" dirty="0"/>
              <a:t>Management services</a:t>
            </a:r>
          </a:p>
          <a:p>
            <a:pPr lvl="1"/>
            <a:r>
              <a:rPr lang="en-US" dirty="0"/>
              <a:t>Street sweeping services</a:t>
            </a:r>
          </a:p>
          <a:p>
            <a:pPr lvl="1"/>
            <a:endParaRPr lang="en-US" dirty="0"/>
          </a:p>
        </p:txBody>
      </p:sp>
      <p:sp>
        <p:nvSpPr>
          <p:cNvPr id="5" name="Rectangle 4"/>
          <p:cNvSpPr/>
          <p:nvPr/>
        </p:nvSpPr>
        <p:spPr>
          <a:xfrm rot="20857157">
            <a:off x="4640727" y="2540582"/>
            <a:ext cx="1971565" cy="52322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3% Inflation</a:t>
            </a:r>
          </a:p>
        </p:txBody>
      </p:sp>
      <p:sp>
        <p:nvSpPr>
          <p:cNvPr id="6" name="Rounded Rectangular Callout 7">
            <a:extLst>
              <a:ext uri="{FF2B5EF4-FFF2-40B4-BE49-F238E27FC236}">
                <a16:creationId xmlns:a16="http://schemas.microsoft.com/office/drawing/2014/main" id="{B483A94E-8EC4-46D6-9374-C3849B0F4530}"/>
              </a:ext>
            </a:extLst>
          </p:cNvPr>
          <p:cNvSpPr/>
          <p:nvPr/>
        </p:nvSpPr>
        <p:spPr bwMode="auto">
          <a:xfrm>
            <a:off x="6508372" y="5995773"/>
            <a:ext cx="1410101" cy="469916"/>
          </a:xfrm>
          <a:prstGeom prst="wedgeRoundRectCallout">
            <a:avLst>
              <a:gd name="adj1" fmla="val -35361"/>
              <a:gd name="adj2" fmla="val -153028"/>
              <a:gd name="adj3" fmla="val 16667"/>
            </a:avLst>
          </a:prstGeom>
          <a:solidFill>
            <a:schemeClr val="accent1">
              <a:lumMod val="20000"/>
              <a:lumOff val="80000"/>
            </a:schemeClr>
          </a:solidFill>
          <a:ln w="19050" cap="flat" cmpd="sng" algn="ctr">
            <a:solidFill>
              <a:schemeClr val="tx2"/>
            </a:solidFill>
            <a:prstDash val="solid"/>
            <a:round/>
            <a:headEnd type="none" w="med" len="med"/>
            <a:tailEnd type="none" w="med" len="med"/>
          </a:ln>
          <a:effectLst/>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algn="l" rtl="0" fontAlgn="base">
              <a:spcBef>
                <a:spcPct val="0"/>
              </a:spcBef>
              <a:spcAft>
                <a:spcPct val="0"/>
              </a:spcAft>
              <a:defRPr sz="1200" kern="1200">
                <a:solidFill>
                  <a:srgbClr val="3366FF"/>
                </a:solidFill>
                <a:latin typeface="Calibri" pitchFamily="34" charset="0"/>
                <a:ea typeface="+mn-ea"/>
                <a:cs typeface="Arial" pitchFamily="34" charset="0"/>
              </a:defRPr>
            </a:lvl1pPr>
            <a:lvl2pPr marL="457200" algn="l" rtl="0" fontAlgn="base">
              <a:spcBef>
                <a:spcPct val="0"/>
              </a:spcBef>
              <a:spcAft>
                <a:spcPct val="0"/>
              </a:spcAft>
              <a:defRPr sz="1200" kern="1200">
                <a:solidFill>
                  <a:srgbClr val="3366FF"/>
                </a:solidFill>
                <a:latin typeface="Calibri" pitchFamily="34" charset="0"/>
                <a:ea typeface="+mn-ea"/>
                <a:cs typeface="Arial" pitchFamily="34" charset="0"/>
              </a:defRPr>
            </a:lvl2pPr>
            <a:lvl3pPr marL="914400" algn="l" rtl="0" fontAlgn="base">
              <a:spcBef>
                <a:spcPct val="0"/>
              </a:spcBef>
              <a:spcAft>
                <a:spcPct val="0"/>
              </a:spcAft>
              <a:defRPr sz="1200" kern="1200">
                <a:solidFill>
                  <a:srgbClr val="3366FF"/>
                </a:solidFill>
                <a:latin typeface="Calibri" pitchFamily="34" charset="0"/>
                <a:ea typeface="+mn-ea"/>
                <a:cs typeface="Arial" pitchFamily="34" charset="0"/>
              </a:defRPr>
            </a:lvl3pPr>
            <a:lvl4pPr marL="1371600" algn="l" rtl="0" fontAlgn="base">
              <a:spcBef>
                <a:spcPct val="0"/>
              </a:spcBef>
              <a:spcAft>
                <a:spcPct val="0"/>
              </a:spcAft>
              <a:defRPr sz="1200" kern="1200">
                <a:solidFill>
                  <a:srgbClr val="3366FF"/>
                </a:solidFill>
                <a:latin typeface="Calibri" pitchFamily="34" charset="0"/>
                <a:ea typeface="+mn-ea"/>
                <a:cs typeface="Arial" pitchFamily="34" charset="0"/>
              </a:defRPr>
            </a:lvl4pPr>
            <a:lvl5pPr marL="1828800" algn="l" rtl="0" fontAlgn="base">
              <a:spcBef>
                <a:spcPct val="0"/>
              </a:spcBef>
              <a:spcAft>
                <a:spcPct val="0"/>
              </a:spcAft>
              <a:defRPr sz="1200" kern="1200">
                <a:solidFill>
                  <a:srgbClr val="3366FF"/>
                </a:solidFill>
                <a:latin typeface="Calibri" pitchFamily="34" charset="0"/>
                <a:ea typeface="+mn-ea"/>
                <a:cs typeface="Arial" pitchFamily="34" charset="0"/>
              </a:defRPr>
            </a:lvl5pPr>
            <a:lvl6pPr marL="2286000" algn="l" defTabSz="914400" rtl="0" eaLnBrk="1" latinLnBrk="0" hangingPunct="1">
              <a:defRPr sz="1200" kern="1200">
                <a:solidFill>
                  <a:srgbClr val="3366FF"/>
                </a:solidFill>
                <a:latin typeface="Calibri" pitchFamily="34" charset="0"/>
                <a:ea typeface="+mn-ea"/>
                <a:cs typeface="Arial" pitchFamily="34" charset="0"/>
              </a:defRPr>
            </a:lvl6pPr>
            <a:lvl7pPr marL="2743200" algn="l" defTabSz="914400" rtl="0" eaLnBrk="1" latinLnBrk="0" hangingPunct="1">
              <a:defRPr sz="1200" kern="1200">
                <a:solidFill>
                  <a:srgbClr val="3366FF"/>
                </a:solidFill>
                <a:latin typeface="Calibri" pitchFamily="34" charset="0"/>
                <a:ea typeface="+mn-ea"/>
                <a:cs typeface="Arial" pitchFamily="34" charset="0"/>
              </a:defRPr>
            </a:lvl7pPr>
            <a:lvl8pPr marL="3200400" algn="l" defTabSz="914400" rtl="0" eaLnBrk="1" latinLnBrk="0" hangingPunct="1">
              <a:defRPr sz="1200" kern="1200">
                <a:solidFill>
                  <a:srgbClr val="3366FF"/>
                </a:solidFill>
                <a:latin typeface="Calibri" pitchFamily="34" charset="0"/>
                <a:ea typeface="+mn-ea"/>
                <a:cs typeface="Arial" pitchFamily="34" charset="0"/>
              </a:defRPr>
            </a:lvl8pPr>
            <a:lvl9pPr marL="3657600" algn="l" defTabSz="914400" rtl="0" eaLnBrk="1" latinLnBrk="0" hangingPunct="1">
              <a:defRPr sz="1200" kern="1200">
                <a:solidFill>
                  <a:srgbClr val="3366FF"/>
                </a:solidFill>
                <a:latin typeface="Calibri" pitchFamily="34" charset="0"/>
                <a:ea typeface="+mn-ea"/>
                <a:cs typeface="Arial" pitchFamily="34" charset="0"/>
              </a:defRPr>
            </a:lvl9pPr>
          </a:lstStyle>
          <a:p>
            <a:pPr marL="0" marR="0" indent="0" algn="ctr" defTabSz="914400" rtl="0" eaLnBrk="1" fontAlgn="base" latinLnBrk="0" hangingPunct="1">
              <a:lnSpc>
                <a:spcPct val="90000"/>
              </a:lnSpc>
              <a:spcBef>
                <a:spcPct val="50000"/>
              </a:spcBef>
              <a:spcAft>
                <a:spcPct val="0"/>
              </a:spcAft>
              <a:buClrTx/>
              <a:buSzTx/>
              <a:buFontTx/>
              <a:buNone/>
              <a:tabLst/>
            </a:pPr>
            <a:r>
              <a:rPr kumimoji="0" lang="en-US" sz="1200" b="1" i="0" u="none" strike="noStrike" cap="none" normalizeH="0" baseline="0" dirty="0">
                <a:ln>
                  <a:noFill/>
                </a:ln>
                <a:solidFill>
                  <a:schemeClr val="tx2"/>
                </a:solidFill>
                <a:effectLst/>
                <a:latin typeface="Calibri" pitchFamily="34" charset="0"/>
              </a:rPr>
              <a:t>Copy and paste from RFA</a:t>
            </a:r>
          </a:p>
        </p:txBody>
      </p:sp>
      <p:sp>
        <p:nvSpPr>
          <p:cNvPr id="7" name="Rounded Rectangular Callout 7">
            <a:extLst>
              <a:ext uri="{FF2B5EF4-FFF2-40B4-BE49-F238E27FC236}">
                <a16:creationId xmlns:a16="http://schemas.microsoft.com/office/drawing/2014/main" id="{0207DAD6-7198-41FA-BA20-09B3E5D9D4BB}"/>
              </a:ext>
            </a:extLst>
          </p:cNvPr>
          <p:cNvSpPr/>
          <p:nvPr/>
        </p:nvSpPr>
        <p:spPr bwMode="auto">
          <a:xfrm>
            <a:off x="2549471" y="5944689"/>
            <a:ext cx="2058089" cy="469916"/>
          </a:xfrm>
          <a:prstGeom prst="wedgeRoundRectCallout">
            <a:avLst>
              <a:gd name="adj1" fmla="val 75615"/>
              <a:gd name="adj2" fmla="val -646564"/>
              <a:gd name="adj3" fmla="val 16667"/>
            </a:avLst>
          </a:prstGeom>
          <a:solidFill>
            <a:schemeClr val="accent1">
              <a:lumMod val="20000"/>
              <a:lumOff val="80000"/>
            </a:schemeClr>
          </a:solidFill>
          <a:ln w="19050" cap="flat" cmpd="sng" algn="ctr">
            <a:solidFill>
              <a:schemeClr val="tx2"/>
            </a:solidFill>
            <a:prstDash val="solid"/>
            <a:round/>
            <a:headEnd type="none" w="med" len="med"/>
            <a:tailEnd type="none" w="med" len="med"/>
          </a:ln>
          <a:effectLst/>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algn="l" rtl="0" fontAlgn="base">
              <a:spcBef>
                <a:spcPct val="0"/>
              </a:spcBef>
              <a:spcAft>
                <a:spcPct val="0"/>
              </a:spcAft>
              <a:defRPr sz="1200" kern="1200">
                <a:solidFill>
                  <a:srgbClr val="3366FF"/>
                </a:solidFill>
                <a:latin typeface="Calibri" pitchFamily="34" charset="0"/>
                <a:ea typeface="+mn-ea"/>
                <a:cs typeface="Arial" pitchFamily="34" charset="0"/>
              </a:defRPr>
            </a:lvl1pPr>
            <a:lvl2pPr marL="457200" algn="l" rtl="0" fontAlgn="base">
              <a:spcBef>
                <a:spcPct val="0"/>
              </a:spcBef>
              <a:spcAft>
                <a:spcPct val="0"/>
              </a:spcAft>
              <a:defRPr sz="1200" kern="1200">
                <a:solidFill>
                  <a:srgbClr val="3366FF"/>
                </a:solidFill>
                <a:latin typeface="Calibri" pitchFamily="34" charset="0"/>
                <a:ea typeface="+mn-ea"/>
                <a:cs typeface="Arial" pitchFamily="34" charset="0"/>
              </a:defRPr>
            </a:lvl2pPr>
            <a:lvl3pPr marL="914400" algn="l" rtl="0" fontAlgn="base">
              <a:spcBef>
                <a:spcPct val="0"/>
              </a:spcBef>
              <a:spcAft>
                <a:spcPct val="0"/>
              </a:spcAft>
              <a:defRPr sz="1200" kern="1200">
                <a:solidFill>
                  <a:srgbClr val="3366FF"/>
                </a:solidFill>
                <a:latin typeface="Calibri" pitchFamily="34" charset="0"/>
                <a:ea typeface="+mn-ea"/>
                <a:cs typeface="Arial" pitchFamily="34" charset="0"/>
              </a:defRPr>
            </a:lvl3pPr>
            <a:lvl4pPr marL="1371600" algn="l" rtl="0" fontAlgn="base">
              <a:spcBef>
                <a:spcPct val="0"/>
              </a:spcBef>
              <a:spcAft>
                <a:spcPct val="0"/>
              </a:spcAft>
              <a:defRPr sz="1200" kern="1200">
                <a:solidFill>
                  <a:srgbClr val="3366FF"/>
                </a:solidFill>
                <a:latin typeface="Calibri" pitchFamily="34" charset="0"/>
                <a:ea typeface="+mn-ea"/>
                <a:cs typeface="Arial" pitchFamily="34" charset="0"/>
              </a:defRPr>
            </a:lvl4pPr>
            <a:lvl5pPr marL="1828800" algn="l" rtl="0" fontAlgn="base">
              <a:spcBef>
                <a:spcPct val="0"/>
              </a:spcBef>
              <a:spcAft>
                <a:spcPct val="0"/>
              </a:spcAft>
              <a:defRPr sz="1200" kern="1200">
                <a:solidFill>
                  <a:srgbClr val="3366FF"/>
                </a:solidFill>
                <a:latin typeface="Calibri" pitchFamily="34" charset="0"/>
                <a:ea typeface="+mn-ea"/>
                <a:cs typeface="Arial" pitchFamily="34" charset="0"/>
              </a:defRPr>
            </a:lvl5pPr>
            <a:lvl6pPr marL="2286000" algn="l" defTabSz="914400" rtl="0" eaLnBrk="1" latinLnBrk="0" hangingPunct="1">
              <a:defRPr sz="1200" kern="1200">
                <a:solidFill>
                  <a:srgbClr val="3366FF"/>
                </a:solidFill>
                <a:latin typeface="Calibri" pitchFamily="34" charset="0"/>
                <a:ea typeface="+mn-ea"/>
                <a:cs typeface="Arial" pitchFamily="34" charset="0"/>
              </a:defRPr>
            </a:lvl6pPr>
            <a:lvl7pPr marL="2743200" algn="l" defTabSz="914400" rtl="0" eaLnBrk="1" latinLnBrk="0" hangingPunct="1">
              <a:defRPr sz="1200" kern="1200">
                <a:solidFill>
                  <a:srgbClr val="3366FF"/>
                </a:solidFill>
                <a:latin typeface="Calibri" pitchFamily="34" charset="0"/>
                <a:ea typeface="+mn-ea"/>
                <a:cs typeface="Arial" pitchFamily="34" charset="0"/>
              </a:defRPr>
            </a:lvl7pPr>
            <a:lvl8pPr marL="3200400" algn="l" defTabSz="914400" rtl="0" eaLnBrk="1" latinLnBrk="0" hangingPunct="1">
              <a:defRPr sz="1200" kern="1200">
                <a:solidFill>
                  <a:srgbClr val="3366FF"/>
                </a:solidFill>
                <a:latin typeface="Calibri" pitchFamily="34" charset="0"/>
                <a:ea typeface="+mn-ea"/>
                <a:cs typeface="Arial" pitchFamily="34" charset="0"/>
              </a:defRPr>
            </a:lvl8pPr>
            <a:lvl9pPr marL="3657600" algn="l" defTabSz="914400" rtl="0" eaLnBrk="1" latinLnBrk="0" hangingPunct="1">
              <a:defRPr sz="1200" kern="1200">
                <a:solidFill>
                  <a:srgbClr val="3366FF"/>
                </a:solidFill>
                <a:latin typeface="Calibri" pitchFamily="34" charset="0"/>
                <a:ea typeface="+mn-ea"/>
                <a:cs typeface="Arial" pitchFamily="34" charset="0"/>
              </a:defRPr>
            </a:lvl9pPr>
          </a:lstStyle>
          <a:p>
            <a:pPr marL="0" marR="0" indent="0" algn="ctr" defTabSz="914400" rtl="0" eaLnBrk="1" fontAlgn="base" latinLnBrk="0" hangingPunct="1">
              <a:lnSpc>
                <a:spcPct val="90000"/>
              </a:lnSpc>
              <a:spcBef>
                <a:spcPct val="50000"/>
              </a:spcBef>
              <a:spcAft>
                <a:spcPct val="0"/>
              </a:spcAft>
              <a:buClrTx/>
              <a:buSzTx/>
              <a:buFontTx/>
              <a:buNone/>
              <a:tabLst/>
            </a:pPr>
            <a:r>
              <a:rPr kumimoji="0" lang="en-US" sz="1200" b="1" i="0" u="none" strike="noStrike" cap="none" normalizeH="0" baseline="0" dirty="0">
                <a:ln>
                  <a:noFill/>
                </a:ln>
                <a:solidFill>
                  <a:schemeClr val="tx2"/>
                </a:solidFill>
                <a:effectLst/>
                <a:latin typeface="Calibri" pitchFamily="34" charset="0"/>
              </a:rPr>
              <a:t>You can add embellishments if you wish.</a:t>
            </a:r>
          </a:p>
        </p:txBody>
      </p:sp>
    </p:spTree>
    <p:extLst>
      <p:ext uri="{BB962C8B-B14F-4D97-AF65-F5344CB8AC3E}">
        <p14:creationId xmlns:p14="http://schemas.microsoft.com/office/powerpoint/2010/main" val="28112811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Over the next 30 years, the HOA will need to allocate $1,449,000 from the reserve fund toward maintenance or replacement of reserve components.</a:t>
            </a:r>
          </a:p>
        </p:txBody>
      </p:sp>
      <p:sp>
        <p:nvSpPr>
          <p:cNvPr id="10" name="Text Placeholder 9">
            <a:extLst>
              <a:ext uri="{FF2B5EF4-FFF2-40B4-BE49-F238E27FC236}">
                <a16:creationId xmlns:a16="http://schemas.microsoft.com/office/drawing/2014/main" id="{9D32F863-71F6-4192-8C34-B1268E7F0D82}"/>
              </a:ext>
            </a:extLst>
          </p:cNvPr>
          <p:cNvSpPr>
            <a:spLocks noGrp="1"/>
          </p:cNvSpPr>
          <p:nvPr>
            <p:ph type="body" sz="quarter" idx="11"/>
          </p:nvPr>
        </p:nvSpPr>
        <p:spPr/>
        <p:txBody>
          <a:bodyPr/>
          <a:lstStyle/>
          <a:p>
            <a:r>
              <a:rPr lang="en-US" dirty="0"/>
              <a:t>Detailed Financial Analysis</a:t>
            </a:r>
          </a:p>
          <a:p>
            <a:endParaRPr lang="en-US" dirty="0"/>
          </a:p>
        </p:txBody>
      </p:sp>
      <p:pic>
        <p:nvPicPr>
          <p:cNvPr id="2" name="Picture 1"/>
          <p:cNvPicPr/>
          <p:nvPr/>
        </p:nvPicPr>
        <p:blipFill>
          <a:blip r:embed="rId2" cstate="email">
            <a:extLst>
              <a:ext uri="{28A0092B-C50C-407E-A947-70E740481C1C}">
                <a14:useLocalDpi xmlns:a14="http://schemas.microsoft.com/office/drawing/2010/main"/>
              </a:ext>
            </a:extLst>
          </a:blip>
          <a:stretch>
            <a:fillRect/>
          </a:stretch>
        </p:blipFill>
        <p:spPr>
          <a:xfrm>
            <a:off x="342286" y="1488460"/>
            <a:ext cx="4048125" cy="4087813"/>
          </a:xfrm>
          <a:prstGeom prst="rect">
            <a:avLst/>
          </a:prstGeom>
        </p:spPr>
      </p:pic>
      <p:pic>
        <p:nvPicPr>
          <p:cNvPr id="3" name="Picture 2"/>
          <p:cNvPicPr/>
          <p:nvPr/>
        </p:nvPicPr>
        <p:blipFill>
          <a:blip r:embed="rId3" cstate="email">
            <a:extLst>
              <a:ext uri="{28A0092B-C50C-407E-A947-70E740481C1C}">
                <a14:useLocalDpi xmlns:a14="http://schemas.microsoft.com/office/drawing/2010/main"/>
              </a:ext>
            </a:extLst>
          </a:blip>
          <a:stretch>
            <a:fillRect/>
          </a:stretch>
        </p:blipFill>
        <p:spPr>
          <a:xfrm>
            <a:off x="4805363" y="1531938"/>
            <a:ext cx="3689350" cy="4059237"/>
          </a:xfrm>
          <a:prstGeom prst="rect">
            <a:avLst/>
          </a:prstGeom>
        </p:spPr>
      </p:pic>
      <p:sp>
        <p:nvSpPr>
          <p:cNvPr id="5" name="Rounded Rectangular Callout 4"/>
          <p:cNvSpPr/>
          <p:nvPr/>
        </p:nvSpPr>
        <p:spPr bwMode="auto">
          <a:xfrm>
            <a:off x="2119768" y="6105508"/>
            <a:ext cx="1410101" cy="469916"/>
          </a:xfrm>
          <a:prstGeom prst="wedgeRoundRectCallout">
            <a:avLst>
              <a:gd name="adj1" fmla="val 41718"/>
              <a:gd name="adj2" fmla="val -145014"/>
              <a:gd name="adj3" fmla="val 16667"/>
            </a:avLst>
          </a:prstGeom>
          <a:solidFill>
            <a:schemeClr val="accent1">
              <a:lumMod val="20000"/>
              <a:lumOff val="80000"/>
            </a:schemeClr>
          </a:solidFill>
          <a:ln w="19050" cap="flat" cmpd="sng" algn="ctr">
            <a:solidFill>
              <a:schemeClr val="tx2"/>
            </a:solidFill>
            <a:prstDash val="solid"/>
            <a:round/>
            <a:headEnd type="none" w="med" len="med"/>
            <a:tailEnd type="none" w="med" len="med"/>
          </a:ln>
          <a:effectLst/>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algn="l" rtl="0" fontAlgn="base">
              <a:spcBef>
                <a:spcPct val="0"/>
              </a:spcBef>
              <a:spcAft>
                <a:spcPct val="0"/>
              </a:spcAft>
              <a:defRPr sz="1200" kern="1200">
                <a:solidFill>
                  <a:srgbClr val="3366FF"/>
                </a:solidFill>
                <a:latin typeface="Calibri" pitchFamily="34" charset="0"/>
                <a:ea typeface="+mn-ea"/>
                <a:cs typeface="Arial" pitchFamily="34" charset="0"/>
              </a:defRPr>
            </a:lvl1pPr>
            <a:lvl2pPr marL="457200" algn="l" rtl="0" fontAlgn="base">
              <a:spcBef>
                <a:spcPct val="0"/>
              </a:spcBef>
              <a:spcAft>
                <a:spcPct val="0"/>
              </a:spcAft>
              <a:defRPr sz="1200" kern="1200">
                <a:solidFill>
                  <a:srgbClr val="3366FF"/>
                </a:solidFill>
                <a:latin typeface="Calibri" pitchFamily="34" charset="0"/>
                <a:ea typeface="+mn-ea"/>
                <a:cs typeface="Arial" pitchFamily="34" charset="0"/>
              </a:defRPr>
            </a:lvl2pPr>
            <a:lvl3pPr marL="914400" algn="l" rtl="0" fontAlgn="base">
              <a:spcBef>
                <a:spcPct val="0"/>
              </a:spcBef>
              <a:spcAft>
                <a:spcPct val="0"/>
              </a:spcAft>
              <a:defRPr sz="1200" kern="1200">
                <a:solidFill>
                  <a:srgbClr val="3366FF"/>
                </a:solidFill>
                <a:latin typeface="Calibri" pitchFamily="34" charset="0"/>
                <a:ea typeface="+mn-ea"/>
                <a:cs typeface="Arial" pitchFamily="34" charset="0"/>
              </a:defRPr>
            </a:lvl3pPr>
            <a:lvl4pPr marL="1371600" algn="l" rtl="0" fontAlgn="base">
              <a:spcBef>
                <a:spcPct val="0"/>
              </a:spcBef>
              <a:spcAft>
                <a:spcPct val="0"/>
              </a:spcAft>
              <a:defRPr sz="1200" kern="1200">
                <a:solidFill>
                  <a:srgbClr val="3366FF"/>
                </a:solidFill>
                <a:latin typeface="Calibri" pitchFamily="34" charset="0"/>
                <a:ea typeface="+mn-ea"/>
                <a:cs typeface="Arial" pitchFamily="34" charset="0"/>
              </a:defRPr>
            </a:lvl4pPr>
            <a:lvl5pPr marL="1828800" algn="l" rtl="0" fontAlgn="base">
              <a:spcBef>
                <a:spcPct val="0"/>
              </a:spcBef>
              <a:spcAft>
                <a:spcPct val="0"/>
              </a:spcAft>
              <a:defRPr sz="1200" kern="1200">
                <a:solidFill>
                  <a:srgbClr val="3366FF"/>
                </a:solidFill>
                <a:latin typeface="Calibri" pitchFamily="34" charset="0"/>
                <a:ea typeface="+mn-ea"/>
                <a:cs typeface="Arial" pitchFamily="34" charset="0"/>
              </a:defRPr>
            </a:lvl5pPr>
            <a:lvl6pPr marL="2286000" algn="l" defTabSz="914400" rtl="0" eaLnBrk="1" latinLnBrk="0" hangingPunct="1">
              <a:defRPr sz="1200" kern="1200">
                <a:solidFill>
                  <a:srgbClr val="3366FF"/>
                </a:solidFill>
                <a:latin typeface="Calibri" pitchFamily="34" charset="0"/>
                <a:ea typeface="+mn-ea"/>
                <a:cs typeface="Arial" pitchFamily="34" charset="0"/>
              </a:defRPr>
            </a:lvl6pPr>
            <a:lvl7pPr marL="2743200" algn="l" defTabSz="914400" rtl="0" eaLnBrk="1" latinLnBrk="0" hangingPunct="1">
              <a:defRPr sz="1200" kern="1200">
                <a:solidFill>
                  <a:srgbClr val="3366FF"/>
                </a:solidFill>
                <a:latin typeface="Calibri" pitchFamily="34" charset="0"/>
                <a:ea typeface="+mn-ea"/>
                <a:cs typeface="Arial" pitchFamily="34" charset="0"/>
              </a:defRPr>
            </a:lvl7pPr>
            <a:lvl8pPr marL="3200400" algn="l" defTabSz="914400" rtl="0" eaLnBrk="1" latinLnBrk="0" hangingPunct="1">
              <a:defRPr sz="1200" kern="1200">
                <a:solidFill>
                  <a:srgbClr val="3366FF"/>
                </a:solidFill>
                <a:latin typeface="Calibri" pitchFamily="34" charset="0"/>
                <a:ea typeface="+mn-ea"/>
                <a:cs typeface="Arial" pitchFamily="34" charset="0"/>
              </a:defRPr>
            </a:lvl8pPr>
            <a:lvl9pPr marL="3657600" algn="l" defTabSz="914400" rtl="0" eaLnBrk="1" latinLnBrk="0" hangingPunct="1">
              <a:defRPr sz="1200" kern="1200">
                <a:solidFill>
                  <a:srgbClr val="3366FF"/>
                </a:solidFill>
                <a:latin typeface="Calibri" pitchFamily="34" charset="0"/>
                <a:ea typeface="+mn-ea"/>
                <a:cs typeface="Arial" pitchFamily="34" charset="0"/>
              </a:defRPr>
            </a:lvl9pPr>
          </a:lstStyle>
          <a:p>
            <a:pPr marL="0" marR="0" indent="0" algn="ctr" defTabSz="914400" rtl="0" eaLnBrk="1" fontAlgn="base" latinLnBrk="0" hangingPunct="1">
              <a:lnSpc>
                <a:spcPct val="90000"/>
              </a:lnSpc>
              <a:spcBef>
                <a:spcPct val="50000"/>
              </a:spcBef>
              <a:spcAft>
                <a:spcPct val="0"/>
              </a:spcAft>
              <a:buClrTx/>
              <a:buSzTx/>
              <a:buFontTx/>
              <a:buNone/>
              <a:tabLst/>
            </a:pPr>
            <a:r>
              <a:rPr kumimoji="0" lang="en-US" sz="1200" b="1" i="0" u="none" strike="noStrike" cap="none" normalizeH="0" baseline="0" dirty="0">
                <a:ln>
                  <a:noFill/>
                </a:ln>
                <a:solidFill>
                  <a:schemeClr val="tx2"/>
                </a:solidFill>
                <a:effectLst/>
                <a:latin typeface="Calibri" pitchFamily="34" charset="0"/>
              </a:rPr>
              <a:t>Copy and paste from RFA</a:t>
            </a:r>
          </a:p>
        </p:txBody>
      </p:sp>
      <p:sp>
        <p:nvSpPr>
          <p:cNvPr id="6" name="Rounded Rectangular Callout 5">
            <a:extLst>
              <a:ext uri="{FF2B5EF4-FFF2-40B4-BE49-F238E27FC236}">
                <a16:creationId xmlns:a16="http://schemas.microsoft.com/office/drawing/2014/main" id="{D3B2EC16-D8B8-4D46-A8C2-3EB3593FE52B}"/>
              </a:ext>
            </a:extLst>
          </p:cNvPr>
          <p:cNvSpPr/>
          <p:nvPr/>
        </p:nvSpPr>
        <p:spPr bwMode="auto">
          <a:xfrm>
            <a:off x="6970565" y="796909"/>
            <a:ext cx="1410101" cy="469916"/>
          </a:xfrm>
          <a:prstGeom prst="wedgeRoundRectCallout">
            <a:avLst>
              <a:gd name="adj1" fmla="val -45312"/>
              <a:gd name="adj2" fmla="val -97422"/>
              <a:gd name="adj3" fmla="val 16667"/>
            </a:avLst>
          </a:prstGeom>
          <a:solidFill>
            <a:schemeClr val="accent6">
              <a:lumMod val="75000"/>
            </a:schemeClr>
          </a:solidFill>
          <a:ln w="19050" cap="flat" cmpd="sng" algn="ctr">
            <a:solidFill>
              <a:schemeClr val="accent6">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defPPr>
              <a:defRPr lang="en-US"/>
            </a:defPPr>
            <a:lvl1pPr algn="l" rtl="0" fontAlgn="base">
              <a:spcBef>
                <a:spcPct val="0"/>
              </a:spcBef>
              <a:spcAft>
                <a:spcPct val="0"/>
              </a:spcAft>
              <a:defRPr sz="1200" kern="1200">
                <a:solidFill>
                  <a:srgbClr val="3366FF"/>
                </a:solidFill>
                <a:latin typeface="Calibri" pitchFamily="34" charset="0"/>
                <a:ea typeface="+mn-ea"/>
                <a:cs typeface="Arial" pitchFamily="34" charset="0"/>
              </a:defRPr>
            </a:lvl1pPr>
            <a:lvl2pPr marL="457200" algn="l" rtl="0" fontAlgn="base">
              <a:spcBef>
                <a:spcPct val="0"/>
              </a:spcBef>
              <a:spcAft>
                <a:spcPct val="0"/>
              </a:spcAft>
              <a:defRPr sz="1200" kern="1200">
                <a:solidFill>
                  <a:srgbClr val="3366FF"/>
                </a:solidFill>
                <a:latin typeface="Calibri" pitchFamily="34" charset="0"/>
                <a:ea typeface="+mn-ea"/>
                <a:cs typeface="Arial" pitchFamily="34" charset="0"/>
              </a:defRPr>
            </a:lvl2pPr>
            <a:lvl3pPr marL="914400" algn="l" rtl="0" fontAlgn="base">
              <a:spcBef>
                <a:spcPct val="0"/>
              </a:spcBef>
              <a:spcAft>
                <a:spcPct val="0"/>
              </a:spcAft>
              <a:defRPr sz="1200" kern="1200">
                <a:solidFill>
                  <a:srgbClr val="3366FF"/>
                </a:solidFill>
                <a:latin typeface="Calibri" pitchFamily="34" charset="0"/>
                <a:ea typeface="+mn-ea"/>
                <a:cs typeface="Arial" pitchFamily="34" charset="0"/>
              </a:defRPr>
            </a:lvl3pPr>
            <a:lvl4pPr marL="1371600" algn="l" rtl="0" fontAlgn="base">
              <a:spcBef>
                <a:spcPct val="0"/>
              </a:spcBef>
              <a:spcAft>
                <a:spcPct val="0"/>
              </a:spcAft>
              <a:defRPr sz="1200" kern="1200">
                <a:solidFill>
                  <a:srgbClr val="3366FF"/>
                </a:solidFill>
                <a:latin typeface="Calibri" pitchFamily="34" charset="0"/>
                <a:ea typeface="+mn-ea"/>
                <a:cs typeface="Arial" pitchFamily="34" charset="0"/>
              </a:defRPr>
            </a:lvl4pPr>
            <a:lvl5pPr marL="1828800" algn="l" rtl="0" fontAlgn="base">
              <a:spcBef>
                <a:spcPct val="0"/>
              </a:spcBef>
              <a:spcAft>
                <a:spcPct val="0"/>
              </a:spcAft>
              <a:defRPr sz="1200" kern="1200">
                <a:solidFill>
                  <a:srgbClr val="3366FF"/>
                </a:solidFill>
                <a:latin typeface="Calibri" pitchFamily="34" charset="0"/>
                <a:ea typeface="+mn-ea"/>
                <a:cs typeface="Arial" pitchFamily="34" charset="0"/>
              </a:defRPr>
            </a:lvl5pPr>
            <a:lvl6pPr marL="2286000" algn="l" defTabSz="914400" rtl="0" eaLnBrk="1" latinLnBrk="0" hangingPunct="1">
              <a:defRPr sz="1200" kern="1200">
                <a:solidFill>
                  <a:srgbClr val="3366FF"/>
                </a:solidFill>
                <a:latin typeface="Calibri" pitchFamily="34" charset="0"/>
                <a:ea typeface="+mn-ea"/>
                <a:cs typeface="Arial" pitchFamily="34" charset="0"/>
              </a:defRPr>
            </a:lvl6pPr>
            <a:lvl7pPr marL="2743200" algn="l" defTabSz="914400" rtl="0" eaLnBrk="1" latinLnBrk="0" hangingPunct="1">
              <a:defRPr sz="1200" kern="1200">
                <a:solidFill>
                  <a:srgbClr val="3366FF"/>
                </a:solidFill>
                <a:latin typeface="Calibri" pitchFamily="34" charset="0"/>
                <a:ea typeface="+mn-ea"/>
                <a:cs typeface="Arial" pitchFamily="34" charset="0"/>
              </a:defRPr>
            </a:lvl7pPr>
            <a:lvl8pPr marL="3200400" algn="l" defTabSz="914400" rtl="0" eaLnBrk="1" latinLnBrk="0" hangingPunct="1">
              <a:defRPr sz="1200" kern="1200">
                <a:solidFill>
                  <a:srgbClr val="3366FF"/>
                </a:solidFill>
                <a:latin typeface="Calibri" pitchFamily="34" charset="0"/>
                <a:ea typeface="+mn-ea"/>
                <a:cs typeface="Arial" pitchFamily="34" charset="0"/>
              </a:defRPr>
            </a:lvl8pPr>
            <a:lvl9pPr marL="3657600" algn="l" defTabSz="914400" rtl="0" eaLnBrk="1" latinLnBrk="0" hangingPunct="1">
              <a:defRPr sz="1200" kern="1200">
                <a:solidFill>
                  <a:srgbClr val="3366FF"/>
                </a:solidFill>
                <a:latin typeface="Calibri" pitchFamily="34" charset="0"/>
                <a:ea typeface="+mn-ea"/>
                <a:cs typeface="Arial" pitchFamily="34" charset="0"/>
              </a:defRPr>
            </a:lvl9pPr>
          </a:lstStyle>
          <a:p>
            <a:pPr marL="0" marR="0" indent="0" algn="ctr" defTabSz="914400" rtl="0" eaLnBrk="1" fontAlgn="base" latinLnBrk="0" hangingPunct="1">
              <a:lnSpc>
                <a:spcPct val="90000"/>
              </a:lnSpc>
              <a:spcBef>
                <a:spcPct val="50000"/>
              </a:spcBef>
              <a:spcAft>
                <a:spcPct val="0"/>
              </a:spcAft>
              <a:buClrTx/>
              <a:buSzTx/>
              <a:buFontTx/>
              <a:buNone/>
              <a:tabLst/>
            </a:pPr>
            <a:r>
              <a:rPr kumimoji="0" lang="en-US" sz="1200" b="1" i="0" u="none" strike="noStrike" cap="none" normalizeH="0" baseline="0" dirty="0">
                <a:ln>
                  <a:noFill/>
                </a:ln>
                <a:solidFill>
                  <a:schemeClr val="bg1"/>
                </a:solidFill>
                <a:effectLst/>
                <a:latin typeface="Calibri" pitchFamily="34" charset="0"/>
              </a:rPr>
              <a:t>Change text in slide title to suit</a:t>
            </a:r>
          </a:p>
        </p:txBody>
      </p:sp>
    </p:spTree>
    <p:extLst>
      <p:ext uri="{BB962C8B-B14F-4D97-AF65-F5344CB8AC3E}">
        <p14:creationId xmlns:p14="http://schemas.microsoft.com/office/powerpoint/2010/main" val="29024973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87AAA08-8A39-44D0-97E5-EBD3C9F29EF8}"/>
              </a:ext>
            </a:extLst>
          </p:cNvPr>
          <p:cNvPicPr>
            <a:picLocks noChangeAspect="1"/>
          </p:cNvPicPr>
          <p:nvPr/>
        </p:nvPicPr>
        <p:blipFill>
          <a:blip r:embed="rId2"/>
          <a:stretch>
            <a:fillRect/>
          </a:stretch>
        </p:blipFill>
        <p:spPr>
          <a:xfrm>
            <a:off x="1551178" y="1011963"/>
            <a:ext cx="6035294" cy="5384096"/>
          </a:xfrm>
          <a:prstGeom prst="rect">
            <a:avLst/>
          </a:prstGeom>
        </p:spPr>
      </p:pic>
      <p:sp>
        <p:nvSpPr>
          <p:cNvPr id="2" name="Title 1"/>
          <p:cNvSpPr>
            <a:spLocks noGrp="1"/>
          </p:cNvSpPr>
          <p:nvPr>
            <p:ph type="title"/>
          </p:nvPr>
        </p:nvSpPr>
        <p:spPr/>
        <p:txBody>
          <a:bodyPr/>
          <a:lstStyle/>
          <a:p>
            <a:r>
              <a:rPr lang="en-US" dirty="0"/>
              <a:t>To meet future operational and reserve funding requirements, the HOA will need to increase the overall income through  increases in annual dues.</a:t>
            </a:r>
          </a:p>
        </p:txBody>
      </p:sp>
      <p:sp>
        <p:nvSpPr>
          <p:cNvPr id="10" name="Text Placeholder 9">
            <a:extLst>
              <a:ext uri="{FF2B5EF4-FFF2-40B4-BE49-F238E27FC236}">
                <a16:creationId xmlns:a16="http://schemas.microsoft.com/office/drawing/2014/main" id="{473F673B-4CBA-44C5-A70B-E176DE804275}"/>
              </a:ext>
            </a:extLst>
          </p:cNvPr>
          <p:cNvSpPr>
            <a:spLocks noGrp="1"/>
          </p:cNvSpPr>
          <p:nvPr>
            <p:ph type="body" sz="quarter" idx="11"/>
          </p:nvPr>
        </p:nvSpPr>
        <p:spPr/>
        <p:txBody>
          <a:bodyPr/>
          <a:lstStyle/>
          <a:p>
            <a:r>
              <a:rPr lang="en-US" dirty="0"/>
              <a:t>Detailed Financial Analysis</a:t>
            </a:r>
          </a:p>
          <a:p>
            <a:endParaRPr lang="en-US" dirty="0"/>
          </a:p>
        </p:txBody>
      </p:sp>
      <p:sp>
        <p:nvSpPr>
          <p:cNvPr id="6" name="Rectangle 5"/>
          <p:cNvSpPr/>
          <p:nvPr/>
        </p:nvSpPr>
        <p:spPr>
          <a:xfrm>
            <a:off x="1459792" y="5640802"/>
            <a:ext cx="1410101" cy="58477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1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No Special Assessments</a:t>
            </a:r>
          </a:p>
        </p:txBody>
      </p:sp>
      <p:sp>
        <p:nvSpPr>
          <p:cNvPr id="7" name="Rounded Rectangular Callout 6">
            <a:extLst>
              <a:ext uri="{FF2B5EF4-FFF2-40B4-BE49-F238E27FC236}">
                <a16:creationId xmlns:a16="http://schemas.microsoft.com/office/drawing/2014/main" id="{EC220DE7-0AAA-41C4-A095-E335B0D1ECF3}"/>
              </a:ext>
            </a:extLst>
          </p:cNvPr>
          <p:cNvSpPr/>
          <p:nvPr/>
        </p:nvSpPr>
        <p:spPr bwMode="auto">
          <a:xfrm>
            <a:off x="3384334" y="5933189"/>
            <a:ext cx="2368982" cy="469916"/>
          </a:xfrm>
          <a:prstGeom prst="wedgeRoundRectCallout">
            <a:avLst>
              <a:gd name="adj1" fmla="val -73889"/>
              <a:gd name="adj2" fmla="val -22452"/>
              <a:gd name="adj3" fmla="val 16667"/>
            </a:avLst>
          </a:prstGeom>
          <a:solidFill>
            <a:schemeClr val="accent1">
              <a:lumMod val="20000"/>
              <a:lumOff val="80000"/>
            </a:schemeClr>
          </a:solidFill>
          <a:ln w="19050" cap="flat" cmpd="sng" algn="ctr">
            <a:solidFill>
              <a:schemeClr val="tx2"/>
            </a:solidFill>
            <a:prstDash val="solid"/>
            <a:round/>
            <a:headEnd type="none" w="med" len="med"/>
            <a:tailEnd type="none" w="med" len="med"/>
          </a:ln>
          <a:effectLst/>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algn="l" rtl="0" fontAlgn="base">
              <a:spcBef>
                <a:spcPct val="0"/>
              </a:spcBef>
              <a:spcAft>
                <a:spcPct val="0"/>
              </a:spcAft>
              <a:defRPr sz="1200" kern="1200">
                <a:solidFill>
                  <a:srgbClr val="3366FF"/>
                </a:solidFill>
                <a:latin typeface="Calibri" pitchFamily="34" charset="0"/>
                <a:ea typeface="+mn-ea"/>
                <a:cs typeface="Arial" pitchFamily="34" charset="0"/>
              </a:defRPr>
            </a:lvl1pPr>
            <a:lvl2pPr marL="457200" algn="l" rtl="0" fontAlgn="base">
              <a:spcBef>
                <a:spcPct val="0"/>
              </a:spcBef>
              <a:spcAft>
                <a:spcPct val="0"/>
              </a:spcAft>
              <a:defRPr sz="1200" kern="1200">
                <a:solidFill>
                  <a:srgbClr val="3366FF"/>
                </a:solidFill>
                <a:latin typeface="Calibri" pitchFamily="34" charset="0"/>
                <a:ea typeface="+mn-ea"/>
                <a:cs typeface="Arial" pitchFamily="34" charset="0"/>
              </a:defRPr>
            </a:lvl2pPr>
            <a:lvl3pPr marL="914400" algn="l" rtl="0" fontAlgn="base">
              <a:spcBef>
                <a:spcPct val="0"/>
              </a:spcBef>
              <a:spcAft>
                <a:spcPct val="0"/>
              </a:spcAft>
              <a:defRPr sz="1200" kern="1200">
                <a:solidFill>
                  <a:srgbClr val="3366FF"/>
                </a:solidFill>
                <a:latin typeface="Calibri" pitchFamily="34" charset="0"/>
                <a:ea typeface="+mn-ea"/>
                <a:cs typeface="Arial" pitchFamily="34" charset="0"/>
              </a:defRPr>
            </a:lvl3pPr>
            <a:lvl4pPr marL="1371600" algn="l" rtl="0" fontAlgn="base">
              <a:spcBef>
                <a:spcPct val="0"/>
              </a:spcBef>
              <a:spcAft>
                <a:spcPct val="0"/>
              </a:spcAft>
              <a:defRPr sz="1200" kern="1200">
                <a:solidFill>
                  <a:srgbClr val="3366FF"/>
                </a:solidFill>
                <a:latin typeface="Calibri" pitchFamily="34" charset="0"/>
                <a:ea typeface="+mn-ea"/>
                <a:cs typeface="Arial" pitchFamily="34" charset="0"/>
              </a:defRPr>
            </a:lvl4pPr>
            <a:lvl5pPr marL="1828800" algn="l" rtl="0" fontAlgn="base">
              <a:spcBef>
                <a:spcPct val="0"/>
              </a:spcBef>
              <a:spcAft>
                <a:spcPct val="0"/>
              </a:spcAft>
              <a:defRPr sz="1200" kern="1200">
                <a:solidFill>
                  <a:srgbClr val="3366FF"/>
                </a:solidFill>
                <a:latin typeface="Calibri" pitchFamily="34" charset="0"/>
                <a:ea typeface="+mn-ea"/>
                <a:cs typeface="Arial" pitchFamily="34" charset="0"/>
              </a:defRPr>
            </a:lvl5pPr>
            <a:lvl6pPr marL="2286000" algn="l" defTabSz="914400" rtl="0" eaLnBrk="1" latinLnBrk="0" hangingPunct="1">
              <a:defRPr sz="1200" kern="1200">
                <a:solidFill>
                  <a:srgbClr val="3366FF"/>
                </a:solidFill>
                <a:latin typeface="Calibri" pitchFamily="34" charset="0"/>
                <a:ea typeface="+mn-ea"/>
                <a:cs typeface="Arial" pitchFamily="34" charset="0"/>
              </a:defRPr>
            </a:lvl6pPr>
            <a:lvl7pPr marL="2743200" algn="l" defTabSz="914400" rtl="0" eaLnBrk="1" latinLnBrk="0" hangingPunct="1">
              <a:defRPr sz="1200" kern="1200">
                <a:solidFill>
                  <a:srgbClr val="3366FF"/>
                </a:solidFill>
                <a:latin typeface="Calibri" pitchFamily="34" charset="0"/>
                <a:ea typeface="+mn-ea"/>
                <a:cs typeface="Arial" pitchFamily="34" charset="0"/>
              </a:defRPr>
            </a:lvl7pPr>
            <a:lvl8pPr marL="3200400" algn="l" defTabSz="914400" rtl="0" eaLnBrk="1" latinLnBrk="0" hangingPunct="1">
              <a:defRPr sz="1200" kern="1200">
                <a:solidFill>
                  <a:srgbClr val="3366FF"/>
                </a:solidFill>
                <a:latin typeface="Calibri" pitchFamily="34" charset="0"/>
                <a:ea typeface="+mn-ea"/>
                <a:cs typeface="Arial" pitchFamily="34" charset="0"/>
              </a:defRPr>
            </a:lvl8pPr>
            <a:lvl9pPr marL="3657600" algn="l" defTabSz="914400" rtl="0" eaLnBrk="1" latinLnBrk="0" hangingPunct="1">
              <a:defRPr sz="1200" kern="1200">
                <a:solidFill>
                  <a:srgbClr val="3366FF"/>
                </a:solidFill>
                <a:latin typeface="Calibri" pitchFamily="34" charset="0"/>
                <a:ea typeface="+mn-ea"/>
                <a:cs typeface="Arial" pitchFamily="34" charset="0"/>
              </a:defRPr>
            </a:lvl9pPr>
          </a:lstStyle>
          <a:p>
            <a:pPr marL="0" marR="0" indent="0" algn="ctr" defTabSz="914400" rtl="0" eaLnBrk="1" fontAlgn="base" latinLnBrk="0" hangingPunct="1">
              <a:lnSpc>
                <a:spcPct val="90000"/>
              </a:lnSpc>
              <a:spcBef>
                <a:spcPct val="50000"/>
              </a:spcBef>
              <a:spcAft>
                <a:spcPct val="0"/>
              </a:spcAft>
              <a:buClrTx/>
              <a:buSzTx/>
              <a:buFontTx/>
              <a:buNone/>
              <a:tabLst/>
            </a:pPr>
            <a:r>
              <a:rPr kumimoji="0" lang="en-US" sz="1200" b="1" i="0" u="none" strike="noStrike" cap="none" normalizeH="0" baseline="0" dirty="0">
                <a:ln>
                  <a:noFill/>
                </a:ln>
                <a:solidFill>
                  <a:schemeClr val="tx2"/>
                </a:solidFill>
                <a:effectLst/>
                <a:latin typeface="Calibri" pitchFamily="34" charset="0"/>
              </a:rPr>
              <a:t>You can add additional embellishments or notations.</a:t>
            </a:r>
          </a:p>
        </p:txBody>
      </p:sp>
      <p:sp>
        <p:nvSpPr>
          <p:cNvPr id="8" name="Rounded Rectangular Callout 4">
            <a:extLst>
              <a:ext uri="{FF2B5EF4-FFF2-40B4-BE49-F238E27FC236}">
                <a16:creationId xmlns:a16="http://schemas.microsoft.com/office/drawing/2014/main" id="{183048FD-7949-4CAA-BE13-DF7A233409AA}"/>
              </a:ext>
            </a:extLst>
          </p:cNvPr>
          <p:cNvSpPr/>
          <p:nvPr/>
        </p:nvSpPr>
        <p:spPr bwMode="auto">
          <a:xfrm>
            <a:off x="6783685" y="6059640"/>
            <a:ext cx="1410101" cy="469916"/>
          </a:xfrm>
          <a:prstGeom prst="wedgeRoundRectCallout">
            <a:avLst>
              <a:gd name="adj1" fmla="val -56390"/>
              <a:gd name="adj2" fmla="val -130574"/>
              <a:gd name="adj3" fmla="val 16667"/>
            </a:avLst>
          </a:prstGeom>
          <a:solidFill>
            <a:schemeClr val="accent1">
              <a:lumMod val="20000"/>
              <a:lumOff val="80000"/>
            </a:schemeClr>
          </a:solidFill>
          <a:ln w="19050" cap="flat" cmpd="sng" algn="ctr">
            <a:solidFill>
              <a:schemeClr val="tx2"/>
            </a:solidFill>
            <a:prstDash val="solid"/>
            <a:round/>
            <a:headEnd type="none" w="med" len="med"/>
            <a:tailEnd type="none" w="med" len="med"/>
          </a:ln>
          <a:effectLst/>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algn="l" rtl="0" fontAlgn="base">
              <a:spcBef>
                <a:spcPct val="0"/>
              </a:spcBef>
              <a:spcAft>
                <a:spcPct val="0"/>
              </a:spcAft>
              <a:defRPr sz="1200" kern="1200">
                <a:solidFill>
                  <a:srgbClr val="3366FF"/>
                </a:solidFill>
                <a:latin typeface="Calibri" pitchFamily="34" charset="0"/>
                <a:ea typeface="+mn-ea"/>
                <a:cs typeface="Arial" pitchFamily="34" charset="0"/>
              </a:defRPr>
            </a:lvl1pPr>
            <a:lvl2pPr marL="457200" algn="l" rtl="0" fontAlgn="base">
              <a:spcBef>
                <a:spcPct val="0"/>
              </a:spcBef>
              <a:spcAft>
                <a:spcPct val="0"/>
              </a:spcAft>
              <a:defRPr sz="1200" kern="1200">
                <a:solidFill>
                  <a:srgbClr val="3366FF"/>
                </a:solidFill>
                <a:latin typeface="Calibri" pitchFamily="34" charset="0"/>
                <a:ea typeface="+mn-ea"/>
                <a:cs typeface="Arial" pitchFamily="34" charset="0"/>
              </a:defRPr>
            </a:lvl2pPr>
            <a:lvl3pPr marL="914400" algn="l" rtl="0" fontAlgn="base">
              <a:spcBef>
                <a:spcPct val="0"/>
              </a:spcBef>
              <a:spcAft>
                <a:spcPct val="0"/>
              </a:spcAft>
              <a:defRPr sz="1200" kern="1200">
                <a:solidFill>
                  <a:srgbClr val="3366FF"/>
                </a:solidFill>
                <a:latin typeface="Calibri" pitchFamily="34" charset="0"/>
                <a:ea typeface="+mn-ea"/>
                <a:cs typeface="Arial" pitchFamily="34" charset="0"/>
              </a:defRPr>
            </a:lvl3pPr>
            <a:lvl4pPr marL="1371600" algn="l" rtl="0" fontAlgn="base">
              <a:spcBef>
                <a:spcPct val="0"/>
              </a:spcBef>
              <a:spcAft>
                <a:spcPct val="0"/>
              </a:spcAft>
              <a:defRPr sz="1200" kern="1200">
                <a:solidFill>
                  <a:srgbClr val="3366FF"/>
                </a:solidFill>
                <a:latin typeface="Calibri" pitchFamily="34" charset="0"/>
                <a:ea typeface="+mn-ea"/>
                <a:cs typeface="Arial" pitchFamily="34" charset="0"/>
              </a:defRPr>
            </a:lvl4pPr>
            <a:lvl5pPr marL="1828800" algn="l" rtl="0" fontAlgn="base">
              <a:spcBef>
                <a:spcPct val="0"/>
              </a:spcBef>
              <a:spcAft>
                <a:spcPct val="0"/>
              </a:spcAft>
              <a:defRPr sz="1200" kern="1200">
                <a:solidFill>
                  <a:srgbClr val="3366FF"/>
                </a:solidFill>
                <a:latin typeface="Calibri" pitchFamily="34" charset="0"/>
                <a:ea typeface="+mn-ea"/>
                <a:cs typeface="Arial" pitchFamily="34" charset="0"/>
              </a:defRPr>
            </a:lvl5pPr>
            <a:lvl6pPr marL="2286000" algn="l" defTabSz="914400" rtl="0" eaLnBrk="1" latinLnBrk="0" hangingPunct="1">
              <a:defRPr sz="1200" kern="1200">
                <a:solidFill>
                  <a:srgbClr val="3366FF"/>
                </a:solidFill>
                <a:latin typeface="Calibri" pitchFamily="34" charset="0"/>
                <a:ea typeface="+mn-ea"/>
                <a:cs typeface="Arial" pitchFamily="34" charset="0"/>
              </a:defRPr>
            </a:lvl6pPr>
            <a:lvl7pPr marL="2743200" algn="l" defTabSz="914400" rtl="0" eaLnBrk="1" latinLnBrk="0" hangingPunct="1">
              <a:defRPr sz="1200" kern="1200">
                <a:solidFill>
                  <a:srgbClr val="3366FF"/>
                </a:solidFill>
                <a:latin typeface="Calibri" pitchFamily="34" charset="0"/>
                <a:ea typeface="+mn-ea"/>
                <a:cs typeface="Arial" pitchFamily="34" charset="0"/>
              </a:defRPr>
            </a:lvl7pPr>
            <a:lvl8pPr marL="3200400" algn="l" defTabSz="914400" rtl="0" eaLnBrk="1" latinLnBrk="0" hangingPunct="1">
              <a:defRPr sz="1200" kern="1200">
                <a:solidFill>
                  <a:srgbClr val="3366FF"/>
                </a:solidFill>
                <a:latin typeface="Calibri" pitchFamily="34" charset="0"/>
                <a:ea typeface="+mn-ea"/>
                <a:cs typeface="Arial" pitchFamily="34" charset="0"/>
              </a:defRPr>
            </a:lvl8pPr>
            <a:lvl9pPr marL="3657600" algn="l" defTabSz="914400" rtl="0" eaLnBrk="1" latinLnBrk="0" hangingPunct="1">
              <a:defRPr sz="1200" kern="1200">
                <a:solidFill>
                  <a:srgbClr val="3366FF"/>
                </a:solidFill>
                <a:latin typeface="Calibri" pitchFamily="34" charset="0"/>
                <a:ea typeface="+mn-ea"/>
                <a:cs typeface="Arial" pitchFamily="34" charset="0"/>
              </a:defRPr>
            </a:lvl9pPr>
          </a:lstStyle>
          <a:p>
            <a:pPr marL="0" marR="0" indent="0" algn="ctr" defTabSz="914400" rtl="0" eaLnBrk="1" fontAlgn="base" latinLnBrk="0" hangingPunct="1">
              <a:lnSpc>
                <a:spcPct val="90000"/>
              </a:lnSpc>
              <a:spcBef>
                <a:spcPct val="50000"/>
              </a:spcBef>
              <a:spcAft>
                <a:spcPct val="0"/>
              </a:spcAft>
              <a:buClrTx/>
              <a:buSzTx/>
              <a:buFontTx/>
              <a:buNone/>
              <a:tabLst/>
            </a:pPr>
            <a:r>
              <a:rPr kumimoji="0" lang="en-US" sz="1200" b="1" i="0" u="none" strike="noStrike" cap="none" normalizeH="0" baseline="0" dirty="0">
                <a:ln>
                  <a:noFill/>
                </a:ln>
                <a:solidFill>
                  <a:schemeClr val="tx2"/>
                </a:solidFill>
                <a:effectLst/>
                <a:latin typeface="Calibri" pitchFamily="34" charset="0"/>
              </a:rPr>
              <a:t>Copy and paste from RFA</a:t>
            </a:r>
          </a:p>
        </p:txBody>
      </p:sp>
    </p:spTree>
    <p:extLst>
      <p:ext uri="{BB962C8B-B14F-4D97-AF65-F5344CB8AC3E}">
        <p14:creationId xmlns:p14="http://schemas.microsoft.com/office/powerpoint/2010/main" val="38278808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proposed annual dues increases will provide the necessary funding required for operational expenses and to maintain or replace the association’s depreciable assets for the next 30 years.</a:t>
            </a:r>
          </a:p>
        </p:txBody>
      </p:sp>
      <p:sp>
        <p:nvSpPr>
          <p:cNvPr id="9" name="Text Placeholder 8">
            <a:extLst>
              <a:ext uri="{FF2B5EF4-FFF2-40B4-BE49-F238E27FC236}">
                <a16:creationId xmlns:a16="http://schemas.microsoft.com/office/drawing/2014/main" id="{0AD52A7B-C1D4-4D18-ADE7-D617CD661BB6}"/>
              </a:ext>
            </a:extLst>
          </p:cNvPr>
          <p:cNvSpPr>
            <a:spLocks noGrp="1"/>
          </p:cNvSpPr>
          <p:nvPr>
            <p:ph type="body" sz="quarter" idx="11"/>
          </p:nvPr>
        </p:nvSpPr>
        <p:spPr/>
        <p:txBody>
          <a:bodyPr/>
          <a:lstStyle/>
          <a:p>
            <a:r>
              <a:rPr lang="en-US" dirty="0"/>
              <a:t>Detailed Financial Analysis</a:t>
            </a:r>
          </a:p>
          <a:p>
            <a:endParaRPr lang="en-US" dirty="0"/>
          </a:p>
        </p:txBody>
      </p:sp>
      <p:pic>
        <p:nvPicPr>
          <p:cNvPr id="2050"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684169" y="3236986"/>
            <a:ext cx="5556724" cy="275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ounded Rectangular Callout 6"/>
          <p:cNvSpPr/>
          <p:nvPr/>
        </p:nvSpPr>
        <p:spPr bwMode="auto">
          <a:xfrm>
            <a:off x="7460944" y="3896687"/>
            <a:ext cx="1410101" cy="469916"/>
          </a:xfrm>
          <a:prstGeom prst="wedgeRoundRectCallout">
            <a:avLst>
              <a:gd name="adj1" fmla="val -74921"/>
              <a:gd name="adj2" fmla="val -13070"/>
              <a:gd name="adj3" fmla="val 16667"/>
            </a:avLst>
          </a:prstGeom>
          <a:solidFill>
            <a:schemeClr val="accent1">
              <a:lumMod val="20000"/>
              <a:lumOff val="80000"/>
            </a:schemeClr>
          </a:solidFill>
          <a:ln w="19050" cap="flat" cmpd="sng" algn="ctr">
            <a:solidFill>
              <a:schemeClr val="tx2"/>
            </a:solidFill>
            <a:prstDash val="solid"/>
            <a:round/>
            <a:headEnd type="none" w="med" len="med"/>
            <a:tailEnd type="none" w="med" len="med"/>
          </a:ln>
          <a:effectLst/>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algn="l" rtl="0" fontAlgn="base">
              <a:spcBef>
                <a:spcPct val="0"/>
              </a:spcBef>
              <a:spcAft>
                <a:spcPct val="0"/>
              </a:spcAft>
              <a:defRPr sz="1200" kern="1200">
                <a:solidFill>
                  <a:srgbClr val="3366FF"/>
                </a:solidFill>
                <a:latin typeface="Calibri" pitchFamily="34" charset="0"/>
                <a:ea typeface="+mn-ea"/>
                <a:cs typeface="Arial" pitchFamily="34" charset="0"/>
              </a:defRPr>
            </a:lvl1pPr>
            <a:lvl2pPr marL="457200" algn="l" rtl="0" fontAlgn="base">
              <a:spcBef>
                <a:spcPct val="0"/>
              </a:spcBef>
              <a:spcAft>
                <a:spcPct val="0"/>
              </a:spcAft>
              <a:defRPr sz="1200" kern="1200">
                <a:solidFill>
                  <a:srgbClr val="3366FF"/>
                </a:solidFill>
                <a:latin typeface="Calibri" pitchFamily="34" charset="0"/>
                <a:ea typeface="+mn-ea"/>
                <a:cs typeface="Arial" pitchFamily="34" charset="0"/>
              </a:defRPr>
            </a:lvl2pPr>
            <a:lvl3pPr marL="914400" algn="l" rtl="0" fontAlgn="base">
              <a:spcBef>
                <a:spcPct val="0"/>
              </a:spcBef>
              <a:spcAft>
                <a:spcPct val="0"/>
              </a:spcAft>
              <a:defRPr sz="1200" kern="1200">
                <a:solidFill>
                  <a:srgbClr val="3366FF"/>
                </a:solidFill>
                <a:latin typeface="Calibri" pitchFamily="34" charset="0"/>
                <a:ea typeface="+mn-ea"/>
                <a:cs typeface="Arial" pitchFamily="34" charset="0"/>
              </a:defRPr>
            </a:lvl3pPr>
            <a:lvl4pPr marL="1371600" algn="l" rtl="0" fontAlgn="base">
              <a:spcBef>
                <a:spcPct val="0"/>
              </a:spcBef>
              <a:spcAft>
                <a:spcPct val="0"/>
              </a:spcAft>
              <a:defRPr sz="1200" kern="1200">
                <a:solidFill>
                  <a:srgbClr val="3366FF"/>
                </a:solidFill>
                <a:latin typeface="Calibri" pitchFamily="34" charset="0"/>
                <a:ea typeface="+mn-ea"/>
                <a:cs typeface="Arial" pitchFamily="34" charset="0"/>
              </a:defRPr>
            </a:lvl4pPr>
            <a:lvl5pPr marL="1828800" algn="l" rtl="0" fontAlgn="base">
              <a:spcBef>
                <a:spcPct val="0"/>
              </a:spcBef>
              <a:spcAft>
                <a:spcPct val="0"/>
              </a:spcAft>
              <a:defRPr sz="1200" kern="1200">
                <a:solidFill>
                  <a:srgbClr val="3366FF"/>
                </a:solidFill>
                <a:latin typeface="Calibri" pitchFamily="34" charset="0"/>
                <a:ea typeface="+mn-ea"/>
                <a:cs typeface="Arial" pitchFamily="34" charset="0"/>
              </a:defRPr>
            </a:lvl5pPr>
            <a:lvl6pPr marL="2286000" algn="l" defTabSz="914400" rtl="0" eaLnBrk="1" latinLnBrk="0" hangingPunct="1">
              <a:defRPr sz="1200" kern="1200">
                <a:solidFill>
                  <a:srgbClr val="3366FF"/>
                </a:solidFill>
                <a:latin typeface="Calibri" pitchFamily="34" charset="0"/>
                <a:ea typeface="+mn-ea"/>
                <a:cs typeface="Arial" pitchFamily="34" charset="0"/>
              </a:defRPr>
            </a:lvl6pPr>
            <a:lvl7pPr marL="2743200" algn="l" defTabSz="914400" rtl="0" eaLnBrk="1" latinLnBrk="0" hangingPunct="1">
              <a:defRPr sz="1200" kern="1200">
                <a:solidFill>
                  <a:srgbClr val="3366FF"/>
                </a:solidFill>
                <a:latin typeface="Calibri" pitchFamily="34" charset="0"/>
                <a:ea typeface="+mn-ea"/>
                <a:cs typeface="Arial" pitchFamily="34" charset="0"/>
              </a:defRPr>
            </a:lvl7pPr>
            <a:lvl8pPr marL="3200400" algn="l" defTabSz="914400" rtl="0" eaLnBrk="1" latinLnBrk="0" hangingPunct="1">
              <a:defRPr sz="1200" kern="1200">
                <a:solidFill>
                  <a:srgbClr val="3366FF"/>
                </a:solidFill>
                <a:latin typeface="Calibri" pitchFamily="34" charset="0"/>
                <a:ea typeface="+mn-ea"/>
                <a:cs typeface="Arial" pitchFamily="34" charset="0"/>
              </a:defRPr>
            </a:lvl8pPr>
            <a:lvl9pPr marL="3657600" algn="l" defTabSz="914400" rtl="0" eaLnBrk="1" latinLnBrk="0" hangingPunct="1">
              <a:defRPr sz="1200" kern="1200">
                <a:solidFill>
                  <a:srgbClr val="3366FF"/>
                </a:solidFill>
                <a:latin typeface="Calibri" pitchFamily="34" charset="0"/>
                <a:ea typeface="+mn-ea"/>
                <a:cs typeface="Arial" pitchFamily="34" charset="0"/>
              </a:defRPr>
            </a:lvl9pPr>
          </a:lstStyle>
          <a:p>
            <a:pPr marL="0" marR="0" indent="0" algn="ctr" defTabSz="914400" rtl="0" eaLnBrk="1" fontAlgn="base" latinLnBrk="0" hangingPunct="1">
              <a:lnSpc>
                <a:spcPct val="90000"/>
              </a:lnSpc>
              <a:spcBef>
                <a:spcPct val="50000"/>
              </a:spcBef>
              <a:spcAft>
                <a:spcPct val="0"/>
              </a:spcAft>
              <a:buClrTx/>
              <a:buSzTx/>
              <a:buFontTx/>
              <a:buNone/>
              <a:tabLst/>
            </a:pPr>
            <a:r>
              <a:rPr kumimoji="0" lang="en-US" sz="1200" b="1" i="0" u="none" strike="noStrike" cap="none" normalizeH="0" baseline="0" dirty="0">
                <a:ln>
                  <a:noFill/>
                </a:ln>
                <a:solidFill>
                  <a:schemeClr val="tx2"/>
                </a:solidFill>
                <a:effectLst/>
                <a:latin typeface="Calibri" pitchFamily="34" charset="0"/>
              </a:rPr>
              <a:t>Copy and paste from RFA</a:t>
            </a:r>
          </a:p>
        </p:txBody>
      </p:sp>
      <p:sp>
        <p:nvSpPr>
          <p:cNvPr id="8" name="Rounded Rectangular Callout 7"/>
          <p:cNvSpPr/>
          <p:nvPr/>
        </p:nvSpPr>
        <p:spPr bwMode="auto">
          <a:xfrm>
            <a:off x="7590483" y="3236986"/>
            <a:ext cx="1410101" cy="469916"/>
          </a:xfrm>
          <a:prstGeom prst="wedgeRoundRectCallout">
            <a:avLst>
              <a:gd name="adj1" fmla="val -43374"/>
              <a:gd name="adj2" fmla="val -121409"/>
              <a:gd name="adj3" fmla="val 16667"/>
            </a:avLst>
          </a:prstGeom>
          <a:solidFill>
            <a:schemeClr val="accent1">
              <a:lumMod val="20000"/>
              <a:lumOff val="80000"/>
            </a:schemeClr>
          </a:solidFill>
          <a:ln w="19050" cap="flat" cmpd="sng" algn="ctr">
            <a:solidFill>
              <a:schemeClr val="tx2"/>
            </a:solidFill>
            <a:prstDash val="solid"/>
            <a:round/>
            <a:headEnd type="none" w="med" len="med"/>
            <a:tailEnd type="none" w="med" len="med"/>
          </a:ln>
          <a:effectLst/>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algn="l" rtl="0" fontAlgn="base">
              <a:spcBef>
                <a:spcPct val="0"/>
              </a:spcBef>
              <a:spcAft>
                <a:spcPct val="0"/>
              </a:spcAft>
              <a:defRPr sz="1200" kern="1200">
                <a:solidFill>
                  <a:srgbClr val="3366FF"/>
                </a:solidFill>
                <a:latin typeface="Calibri" pitchFamily="34" charset="0"/>
                <a:ea typeface="+mn-ea"/>
                <a:cs typeface="Arial" pitchFamily="34" charset="0"/>
              </a:defRPr>
            </a:lvl1pPr>
            <a:lvl2pPr marL="457200" algn="l" rtl="0" fontAlgn="base">
              <a:spcBef>
                <a:spcPct val="0"/>
              </a:spcBef>
              <a:spcAft>
                <a:spcPct val="0"/>
              </a:spcAft>
              <a:defRPr sz="1200" kern="1200">
                <a:solidFill>
                  <a:srgbClr val="3366FF"/>
                </a:solidFill>
                <a:latin typeface="Calibri" pitchFamily="34" charset="0"/>
                <a:ea typeface="+mn-ea"/>
                <a:cs typeface="Arial" pitchFamily="34" charset="0"/>
              </a:defRPr>
            </a:lvl2pPr>
            <a:lvl3pPr marL="914400" algn="l" rtl="0" fontAlgn="base">
              <a:spcBef>
                <a:spcPct val="0"/>
              </a:spcBef>
              <a:spcAft>
                <a:spcPct val="0"/>
              </a:spcAft>
              <a:defRPr sz="1200" kern="1200">
                <a:solidFill>
                  <a:srgbClr val="3366FF"/>
                </a:solidFill>
                <a:latin typeface="Calibri" pitchFamily="34" charset="0"/>
                <a:ea typeface="+mn-ea"/>
                <a:cs typeface="Arial" pitchFamily="34" charset="0"/>
              </a:defRPr>
            </a:lvl3pPr>
            <a:lvl4pPr marL="1371600" algn="l" rtl="0" fontAlgn="base">
              <a:spcBef>
                <a:spcPct val="0"/>
              </a:spcBef>
              <a:spcAft>
                <a:spcPct val="0"/>
              </a:spcAft>
              <a:defRPr sz="1200" kern="1200">
                <a:solidFill>
                  <a:srgbClr val="3366FF"/>
                </a:solidFill>
                <a:latin typeface="Calibri" pitchFamily="34" charset="0"/>
                <a:ea typeface="+mn-ea"/>
                <a:cs typeface="Arial" pitchFamily="34" charset="0"/>
              </a:defRPr>
            </a:lvl4pPr>
            <a:lvl5pPr marL="1828800" algn="l" rtl="0" fontAlgn="base">
              <a:spcBef>
                <a:spcPct val="0"/>
              </a:spcBef>
              <a:spcAft>
                <a:spcPct val="0"/>
              </a:spcAft>
              <a:defRPr sz="1200" kern="1200">
                <a:solidFill>
                  <a:srgbClr val="3366FF"/>
                </a:solidFill>
                <a:latin typeface="Calibri" pitchFamily="34" charset="0"/>
                <a:ea typeface="+mn-ea"/>
                <a:cs typeface="Arial" pitchFamily="34" charset="0"/>
              </a:defRPr>
            </a:lvl5pPr>
            <a:lvl6pPr marL="2286000" algn="l" defTabSz="914400" rtl="0" eaLnBrk="1" latinLnBrk="0" hangingPunct="1">
              <a:defRPr sz="1200" kern="1200">
                <a:solidFill>
                  <a:srgbClr val="3366FF"/>
                </a:solidFill>
                <a:latin typeface="Calibri" pitchFamily="34" charset="0"/>
                <a:ea typeface="+mn-ea"/>
                <a:cs typeface="Arial" pitchFamily="34" charset="0"/>
              </a:defRPr>
            </a:lvl6pPr>
            <a:lvl7pPr marL="2743200" algn="l" defTabSz="914400" rtl="0" eaLnBrk="1" latinLnBrk="0" hangingPunct="1">
              <a:defRPr sz="1200" kern="1200">
                <a:solidFill>
                  <a:srgbClr val="3366FF"/>
                </a:solidFill>
                <a:latin typeface="Calibri" pitchFamily="34" charset="0"/>
                <a:ea typeface="+mn-ea"/>
                <a:cs typeface="Arial" pitchFamily="34" charset="0"/>
              </a:defRPr>
            </a:lvl7pPr>
            <a:lvl8pPr marL="3200400" algn="l" defTabSz="914400" rtl="0" eaLnBrk="1" latinLnBrk="0" hangingPunct="1">
              <a:defRPr sz="1200" kern="1200">
                <a:solidFill>
                  <a:srgbClr val="3366FF"/>
                </a:solidFill>
                <a:latin typeface="Calibri" pitchFamily="34" charset="0"/>
                <a:ea typeface="+mn-ea"/>
                <a:cs typeface="Arial" pitchFamily="34" charset="0"/>
              </a:defRPr>
            </a:lvl8pPr>
            <a:lvl9pPr marL="3657600" algn="l" defTabSz="914400" rtl="0" eaLnBrk="1" latinLnBrk="0" hangingPunct="1">
              <a:defRPr sz="1200" kern="1200">
                <a:solidFill>
                  <a:srgbClr val="3366FF"/>
                </a:solidFill>
                <a:latin typeface="Calibri" pitchFamily="34" charset="0"/>
                <a:ea typeface="+mn-ea"/>
                <a:cs typeface="Arial" pitchFamily="34" charset="0"/>
              </a:defRPr>
            </a:lvl9pPr>
          </a:lstStyle>
          <a:p>
            <a:pPr marL="0" marR="0" indent="0" algn="ctr" defTabSz="914400" rtl="0" eaLnBrk="1" fontAlgn="base" latinLnBrk="0" hangingPunct="1">
              <a:lnSpc>
                <a:spcPct val="90000"/>
              </a:lnSpc>
              <a:spcBef>
                <a:spcPct val="50000"/>
              </a:spcBef>
              <a:spcAft>
                <a:spcPct val="0"/>
              </a:spcAft>
              <a:buClrTx/>
              <a:buSzTx/>
              <a:buFontTx/>
              <a:buNone/>
              <a:tabLst/>
            </a:pPr>
            <a:r>
              <a:rPr kumimoji="0" lang="en-US" sz="1200" b="1" i="0" u="none" strike="noStrike" cap="none" normalizeH="0" baseline="0" dirty="0">
                <a:ln>
                  <a:noFill/>
                </a:ln>
                <a:solidFill>
                  <a:schemeClr val="tx2"/>
                </a:solidFill>
                <a:effectLst/>
                <a:latin typeface="Calibri" pitchFamily="34" charset="0"/>
              </a:rPr>
              <a:t>Copy and paste from RFA</a:t>
            </a:r>
          </a:p>
        </p:txBody>
      </p:sp>
      <p:pic>
        <p:nvPicPr>
          <p:cNvPr id="4" name="Picture 3">
            <a:extLst>
              <a:ext uri="{FF2B5EF4-FFF2-40B4-BE49-F238E27FC236}">
                <a16:creationId xmlns:a16="http://schemas.microsoft.com/office/drawing/2014/main" id="{51030087-2C4E-463F-9F3D-FCC4CA37DE75}"/>
              </a:ext>
            </a:extLst>
          </p:cNvPr>
          <p:cNvPicPr>
            <a:picLocks noChangeAspect="1"/>
          </p:cNvPicPr>
          <p:nvPr/>
        </p:nvPicPr>
        <p:blipFill>
          <a:blip r:embed="rId3"/>
          <a:stretch>
            <a:fillRect/>
          </a:stretch>
        </p:blipFill>
        <p:spPr>
          <a:xfrm>
            <a:off x="1464118" y="1170034"/>
            <a:ext cx="5996826" cy="1539171"/>
          </a:xfrm>
          <a:prstGeom prst="rect">
            <a:avLst/>
          </a:prstGeom>
        </p:spPr>
      </p:pic>
    </p:spTree>
    <p:extLst>
      <p:ext uri="{BB962C8B-B14F-4D97-AF65-F5344CB8AC3E}">
        <p14:creationId xmlns:p14="http://schemas.microsoft.com/office/powerpoint/2010/main" val="38848926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a:blip r:embed="rId2"/>
          <a:stretch>
            <a:fillRect/>
          </a:stretch>
        </p:blipFill>
        <p:spPr>
          <a:xfrm>
            <a:off x="771525" y="1211263"/>
            <a:ext cx="7248525" cy="4038600"/>
          </a:xfrm>
          <a:prstGeom prst="rect">
            <a:avLst/>
          </a:prstGeom>
        </p:spPr>
      </p:pic>
      <p:sp>
        <p:nvSpPr>
          <p:cNvPr id="2" name="Title 1"/>
          <p:cNvSpPr>
            <a:spLocks noGrp="1"/>
          </p:cNvSpPr>
          <p:nvPr>
            <p:ph type="title"/>
          </p:nvPr>
        </p:nvSpPr>
        <p:spPr/>
        <p:txBody>
          <a:bodyPr/>
          <a:lstStyle/>
          <a:p>
            <a:r>
              <a:rPr lang="en-US" dirty="0"/>
              <a:t>The actual increase in annual dues per unit the current rate of $623 per year to $1402 per year over the next 30 years is closely aligned with the estimated annual inflation rate.</a:t>
            </a:r>
          </a:p>
        </p:txBody>
      </p:sp>
      <p:sp>
        <p:nvSpPr>
          <p:cNvPr id="11" name="Text Placeholder 10">
            <a:extLst>
              <a:ext uri="{FF2B5EF4-FFF2-40B4-BE49-F238E27FC236}">
                <a16:creationId xmlns:a16="http://schemas.microsoft.com/office/drawing/2014/main" id="{6F40FB04-5A55-4CB2-9353-F16D0811F08A}"/>
              </a:ext>
            </a:extLst>
          </p:cNvPr>
          <p:cNvSpPr>
            <a:spLocks noGrp="1"/>
          </p:cNvSpPr>
          <p:nvPr>
            <p:ph type="body" sz="quarter" idx="11"/>
          </p:nvPr>
        </p:nvSpPr>
        <p:spPr/>
        <p:txBody>
          <a:bodyPr/>
          <a:lstStyle/>
          <a:p>
            <a:r>
              <a:rPr lang="en-US" dirty="0"/>
              <a:t>Detailed Financial Analysis</a:t>
            </a:r>
          </a:p>
          <a:p>
            <a:endParaRPr lang="en-US" dirty="0"/>
          </a:p>
        </p:txBody>
      </p:sp>
      <p:sp>
        <p:nvSpPr>
          <p:cNvPr id="6" name="Rectangle 5"/>
          <p:cNvSpPr/>
          <p:nvPr/>
        </p:nvSpPr>
        <p:spPr>
          <a:xfrm rot="20770027">
            <a:off x="2918130" y="2030984"/>
            <a:ext cx="2452338" cy="46166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Gradual Increases</a:t>
            </a:r>
          </a:p>
        </p:txBody>
      </p:sp>
      <p:sp>
        <p:nvSpPr>
          <p:cNvPr id="5" name="Rounded Rectangular Callout 4">
            <a:extLst>
              <a:ext uri="{FF2B5EF4-FFF2-40B4-BE49-F238E27FC236}">
                <a16:creationId xmlns:a16="http://schemas.microsoft.com/office/drawing/2014/main" id="{A2E6C12C-001E-42D4-9E88-740B3F8C0714}"/>
              </a:ext>
            </a:extLst>
          </p:cNvPr>
          <p:cNvSpPr/>
          <p:nvPr/>
        </p:nvSpPr>
        <p:spPr bwMode="auto">
          <a:xfrm>
            <a:off x="2119768" y="6105508"/>
            <a:ext cx="1410101" cy="469916"/>
          </a:xfrm>
          <a:prstGeom prst="wedgeRoundRectCallout">
            <a:avLst>
              <a:gd name="adj1" fmla="val 41718"/>
              <a:gd name="adj2" fmla="val -145014"/>
              <a:gd name="adj3" fmla="val 16667"/>
            </a:avLst>
          </a:prstGeom>
          <a:solidFill>
            <a:schemeClr val="accent1">
              <a:lumMod val="20000"/>
              <a:lumOff val="80000"/>
            </a:schemeClr>
          </a:solidFill>
          <a:ln w="19050" cap="flat" cmpd="sng" algn="ctr">
            <a:solidFill>
              <a:schemeClr val="tx2"/>
            </a:solidFill>
            <a:prstDash val="solid"/>
            <a:round/>
            <a:headEnd type="none" w="med" len="med"/>
            <a:tailEnd type="none" w="med" len="med"/>
          </a:ln>
          <a:effectLst/>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algn="l" rtl="0" fontAlgn="base">
              <a:spcBef>
                <a:spcPct val="0"/>
              </a:spcBef>
              <a:spcAft>
                <a:spcPct val="0"/>
              </a:spcAft>
              <a:defRPr sz="1200" kern="1200">
                <a:solidFill>
                  <a:srgbClr val="3366FF"/>
                </a:solidFill>
                <a:latin typeface="Calibri" pitchFamily="34" charset="0"/>
                <a:ea typeface="+mn-ea"/>
                <a:cs typeface="Arial" pitchFamily="34" charset="0"/>
              </a:defRPr>
            </a:lvl1pPr>
            <a:lvl2pPr marL="457200" algn="l" rtl="0" fontAlgn="base">
              <a:spcBef>
                <a:spcPct val="0"/>
              </a:spcBef>
              <a:spcAft>
                <a:spcPct val="0"/>
              </a:spcAft>
              <a:defRPr sz="1200" kern="1200">
                <a:solidFill>
                  <a:srgbClr val="3366FF"/>
                </a:solidFill>
                <a:latin typeface="Calibri" pitchFamily="34" charset="0"/>
                <a:ea typeface="+mn-ea"/>
                <a:cs typeface="Arial" pitchFamily="34" charset="0"/>
              </a:defRPr>
            </a:lvl2pPr>
            <a:lvl3pPr marL="914400" algn="l" rtl="0" fontAlgn="base">
              <a:spcBef>
                <a:spcPct val="0"/>
              </a:spcBef>
              <a:spcAft>
                <a:spcPct val="0"/>
              </a:spcAft>
              <a:defRPr sz="1200" kern="1200">
                <a:solidFill>
                  <a:srgbClr val="3366FF"/>
                </a:solidFill>
                <a:latin typeface="Calibri" pitchFamily="34" charset="0"/>
                <a:ea typeface="+mn-ea"/>
                <a:cs typeface="Arial" pitchFamily="34" charset="0"/>
              </a:defRPr>
            </a:lvl3pPr>
            <a:lvl4pPr marL="1371600" algn="l" rtl="0" fontAlgn="base">
              <a:spcBef>
                <a:spcPct val="0"/>
              </a:spcBef>
              <a:spcAft>
                <a:spcPct val="0"/>
              </a:spcAft>
              <a:defRPr sz="1200" kern="1200">
                <a:solidFill>
                  <a:srgbClr val="3366FF"/>
                </a:solidFill>
                <a:latin typeface="Calibri" pitchFamily="34" charset="0"/>
                <a:ea typeface="+mn-ea"/>
                <a:cs typeface="Arial" pitchFamily="34" charset="0"/>
              </a:defRPr>
            </a:lvl4pPr>
            <a:lvl5pPr marL="1828800" algn="l" rtl="0" fontAlgn="base">
              <a:spcBef>
                <a:spcPct val="0"/>
              </a:spcBef>
              <a:spcAft>
                <a:spcPct val="0"/>
              </a:spcAft>
              <a:defRPr sz="1200" kern="1200">
                <a:solidFill>
                  <a:srgbClr val="3366FF"/>
                </a:solidFill>
                <a:latin typeface="Calibri" pitchFamily="34" charset="0"/>
                <a:ea typeface="+mn-ea"/>
                <a:cs typeface="Arial" pitchFamily="34" charset="0"/>
              </a:defRPr>
            </a:lvl5pPr>
            <a:lvl6pPr marL="2286000" algn="l" defTabSz="914400" rtl="0" eaLnBrk="1" latinLnBrk="0" hangingPunct="1">
              <a:defRPr sz="1200" kern="1200">
                <a:solidFill>
                  <a:srgbClr val="3366FF"/>
                </a:solidFill>
                <a:latin typeface="Calibri" pitchFamily="34" charset="0"/>
                <a:ea typeface="+mn-ea"/>
                <a:cs typeface="Arial" pitchFamily="34" charset="0"/>
              </a:defRPr>
            </a:lvl6pPr>
            <a:lvl7pPr marL="2743200" algn="l" defTabSz="914400" rtl="0" eaLnBrk="1" latinLnBrk="0" hangingPunct="1">
              <a:defRPr sz="1200" kern="1200">
                <a:solidFill>
                  <a:srgbClr val="3366FF"/>
                </a:solidFill>
                <a:latin typeface="Calibri" pitchFamily="34" charset="0"/>
                <a:ea typeface="+mn-ea"/>
                <a:cs typeface="Arial" pitchFamily="34" charset="0"/>
              </a:defRPr>
            </a:lvl7pPr>
            <a:lvl8pPr marL="3200400" algn="l" defTabSz="914400" rtl="0" eaLnBrk="1" latinLnBrk="0" hangingPunct="1">
              <a:defRPr sz="1200" kern="1200">
                <a:solidFill>
                  <a:srgbClr val="3366FF"/>
                </a:solidFill>
                <a:latin typeface="Calibri" pitchFamily="34" charset="0"/>
                <a:ea typeface="+mn-ea"/>
                <a:cs typeface="Arial" pitchFamily="34" charset="0"/>
              </a:defRPr>
            </a:lvl8pPr>
            <a:lvl9pPr marL="3657600" algn="l" defTabSz="914400" rtl="0" eaLnBrk="1" latinLnBrk="0" hangingPunct="1">
              <a:defRPr sz="1200" kern="1200">
                <a:solidFill>
                  <a:srgbClr val="3366FF"/>
                </a:solidFill>
                <a:latin typeface="Calibri" pitchFamily="34" charset="0"/>
                <a:ea typeface="+mn-ea"/>
                <a:cs typeface="Arial" pitchFamily="34" charset="0"/>
              </a:defRPr>
            </a:lvl9pPr>
          </a:lstStyle>
          <a:p>
            <a:pPr marL="0" marR="0" indent="0" algn="ctr" defTabSz="914400" rtl="0" eaLnBrk="1" fontAlgn="base" latinLnBrk="0" hangingPunct="1">
              <a:lnSpc>
                <a:spcPct val="90000"/>
              </a:lnSpc>
              <a:spcBef>
                <a:spcPct val="50000"/>
              </a:spcBef>
              <a:spcAft>
                <a:spcPct val="0"/>
              </a:spcAft>
              <a:buClrTx/>
              <a:buSzTx/>
              <a:buFontTx/>
              <a:buNone/>
              <a:tabLst/>
            </a:pPr>
            <a:r>
              <a:rPr kumimoji="0" lang="en-US" sz="1200" b="1" i="0" u="none" strike="noStrike" cap="none" normalizeH="0" baseline="0" dirty="0">
                <a:ln>
                  <a:noFill/>
                </a:ln>
                <a:solidFill>
                  <a:schemeClr val="tx2"/>
                </a:solidFill>
                <a:effectLst/>
                <a:latin typeface="Calibri" pitchFamily="34" charset="0"/>
              </a:rPr>
              <a:t>Copy and paste from RFA</a:t>
            </a:r>
          </a:p>
        </p:txBody>
      </p:sp>
      <p:sp>
        <p:nvSpPr>
          <p:cNvPr id="7" name="Rounded Rectangular Callout 6">
            <a:extLst>
              <a:ext uri="{FF2B5EF4-FFF2-40B4-BE49-F238E27FC236}">
                <a16:creationId xmlns:a16="http://schemas.microsoft.com/office/drawing/2014/main" id="{2B07AF87-2DD5-4AA8-9843-02399E66FFBE}"/>
              </a:ext>
            </a:extLst>
          </p:cNvPr>
          <p:cNvSpPr/>
          <p:nvPr/>
        </p:nvSpPr>
        <p:spPr bwMode="auto">
          <a:xfrm>
            <a:off x="5472206" y="5502790"/>
            <a:ext cx="1627688" cy="837676"/>
          </a:xfrm>
          <a:prstGeom prst="wedgeRoundRectCallout">
            <a:avLst>
              <a:gd name="adj1" fmla="val -126602"/>
              <a:gd name="adj2" fmla="val -413966"/>
              <a:gd name="adj3" fmla="val 16667"/>
            </a:avLst>
          </a:prstGeom>
          <a:solidFill>
            <a:schemeClr val="accent1">
              <a:lumMod val="20000"/>
              <a:lumOff val="80000"/>
            </a:schemeClr>
          </a:solidFill>
          <a:ln w="19050" cap="flat" cmpd="sng" algn="ctr">
            <a:solidFill>
              <a:schemeClr val="tx2"/>
            </a:solidFill>
            <a:prstDash val="solid"/>
            <a:round/>
            <a:headEnd type="none" w="med" len="med"/>
            <a:tailEnd type="none" w="med" len="med"/>
          </a:ln>
          <a:effectLst/>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algn="l" rtl="0" fontAlgn="base">
              <a:spcBef>
                <a:spcPct val="0"/>
              </a:spcBef>
              <a:spcAft>
                <a:spcPct val="0"/>
              </a:spcAft>
              <a:defRPr sz="1200" kern="1200">
                <a:solidFill>
                  <a:srgbClr val="3366FF"/>
                </a:solidFill>
                <a:latin typeface="Calibri" pitchFamily="34" charset="0"/>
                <a:ea typeface="+mn-ea"/>
                <a:cs typeface="Arial" pitchFamily="34" charset="0"/>
              </a:defRPr>
            </a:lvl1pPr>
            <a:lvl2pPr marL="457200" algn="l" rtl="0" fontAlgn="base">
              <a:spcBef>
                <a:spcPct val="0"/>
              </a:spcBef>
              <a:spcAft>
                <a:spcPct val="0"/>
              </a:spcAft>
              <a:defRPr sz="1200" kern="1200">
                <a:solidFill>
                  <a:srgbClr val="3366FF"/>
                </a:solidFill>
                <a:latin typeface="Calibri" pitchFamily="34" charset="0"/>
                <a:ea typeface="+mn-ea"/>
                <a:cs typeface="Arial" pitchFamily="34" charset="0"/>
              </a:defRPr>
            </a:lvl2pPr>
            <a:lvl3pPr marL="914400" algn="l" rtl="0" fontAlgn="base">
              <a:spcBef>
                <a:spcPct val="0"/>
              </a:spcBef>
              <a:spcAft>
                <a:spcPct val="0"/>
              </a:spcAft>
              <a:defRPr sz="1200" kern="1200">
                <a:solidFill>
                  <a:srgbClr val="3366FF"/>
                </a:solidFill>
                <a:latin typeface="Calibri" pitchFamily="34" charset="0"/>
                <a:ea typeface="+mn-ea"/>
                <a:cs typeface="Arial" pitchFamily="34" charset="0"/>
              </a:defRPr>
            </a:lvl3pPr>
            <a:lvl4pPr marL="1371600" algn="l" rtl="0" fontAlgn="base">
              <a:spcBef>
                <a:spcPct val="0"/>
              </a:spcBef>
              <a:spcAft>
                <a:spcPct val="0"/>
              </a:spcAft>
              <a:defRPr sz="1200" kern="1200">
                <a:solidFill>
                  <a:srgbClr val="3366FF"/>
                </a:solidFill>
                <a:latin typeface="Calibri" pitchFamily="34" charset="0"/>
                <a:ea typeface="+mn-ea"/>
                <a:cs typeface="Arial" pitchFamily="34" charset="0"/>
              </a:defRPr>
            </a:lvl4pPr>
            <a:lvl5pPr marL="1828800" algn="l" rtl="0" fontAlgn="base">
              <a:spcBef>
                <a:spcPct val="0"/>
              </a:spcBef>
              <a:spcAft>
                <a:spcPct val="0"/>
              </a:spcAft>
              <a:defRPr sz="1200" kern="1200">
                <a:solidFill>
                  <a:srgbClr val="3366FF"/>
                </a:solidFill>
                <a:latin typeface="Calibri" pitchFamily="34" charset="0"/>
                <a:ea typeface="+mn-ea"/>
                <a:cs typeface="Arial" pitchFamily="34" charset="0"/>
              </a:defRPr>
            </a:lvl5pPr>
            <a:lvl6pPr marL="2286000" algn="l" defTabSz="914400" rtl="0" eaLnBrk="1" latinLnBrk="0" hangingPunct="1">
              <a:defRPr sz="1200" kern="1200">
                <a:solidFill>
                  <a:srgbClr val="3366FF"/>
                </a:solidFill>
                <a:latin typeface="Calibri" pitchFamily="34" charset="0"/>
                <a:ea typeface="+mn-ea"/>
                <a:cs typeface="Arial" pitchFamily="34" charset="0"/>
              </a:defRPr>
            </a:lvl6pPr>
            <a:lvl7pPr marL="2743200" algn="l" defTabSz="914400" rtl="0" eaLnBrk="1" latinLnBrk="0" hangingPunct="1">
              <a:defRPr sz="1200" kern="1200">
                <a:solidFill>
                  <a:srgbClr val="3366FF"/>
                </a:solidFill>
                <a:latin typeface="Calibri" pitchFamily="34" charset="0"/>
                <a:ea typeface="+mn-ea"/>
                <a:cs typeface="Arial" pitchFamily="34" charset="0"/>
              </a:defRPr>
            </a:lvl7pPr>
            <a:lvl8pPr marL="3200400" algn="l" defTabSz="914400" rtl="0" eaLnBrk="1" latinLnBrk="0" hangingPunct="1">
              <a:defRPr sz="1200" kern="1200">
                <a:solidFill>
                  <a:srgbClr val="3366FF"/>
                </a:solidFill>
                <a:latin typeface="Calibri" pitchFamily="34" charset="0"/>
                <a:ea typeface="+mn-ea"/>
                <a:cs typeface="Arial" pitchFamily="34" charset="0"/>
              </a:defRPr>
            </a:lvl8pPr>
            <a:lvl9pPr marL="3657600" algn="l" defTabSz="914400" rtl="0" eaLnBrk="1" latinLnBrk="0" hangingPunct="1">
              <a:defRPr sz="1200" kern="1200">
                <a:solidFill>
                  <a:srgbClr val="3366FF"/>
                </a:solidFill>
                <a:latin typeface="Calibri" pitchFamily="34" charset="0"/>
                <a:ea typeface="+mn-ea"/>
                <a:cs typeface="Arial" pitchFamily="34" charset="0"/>
              </a:defRPr>
            </a:lvl9pPr>
          </a:lstStyle>
          <a:p>
            <a:pPr marL="0" marR="0" indent="0" algn="ctr" defTabSz="914400" rtl="0" eaLnBrk="1" fontAlgn="base" latinLnBrk="0" hangingPunct="1">
              <a:lnSpc>
                <a:spcPct val="90000"/>
              </a:lnSpc>
              <a:spcBef>
                <a:spcPct val="50000"/>
              </a:spcBef>
              <a:spcAft>
                <a:spcPct val="0"/>
              </a:spcAft>
              <a:buClrTx/>
              <a:buSzTx/>
              <a:buFontTx/>
              <a:buNone/>
              <a:tabLst/>
            </a:pPr>
            <a:r>
              <a:rPr kumimoji="0" lang="en-US" sz="1200" b="1" i="0" u="none" strike="noStrike" cap="none" normalizeH="0" baseline="0" dirty="0">
                <a:ln>
                  <a:noFill/>
                </a:ln>
                <a:solidFill>
                  <a:schemeClr val="tx2"/>
                </a:solidFill>
                <a:effectLst/>
                <a:latin typeface="Calibri" pitchFamily="34" charset="0"/>
              </a:rPr>
              <a:t>You can add additional embellishments or notations.</a:t>
            </a:r>
          </a:p>
        </p:txBody>
      </p:sp>
      <p:sp>
        <p:nvSpPr>
          <p:cNvPr id="8" name="Rounded Rectangular Callout 5">
            <a:extLst>
              <a:ext uri="{FF2B5EF4-FFF2-40B4-BE49-F238E27FC236}">
                <a16:creationId xmlns:a16="http://schemas.microsoft.com/office/drawing/2014/main" id="{A7129548-593E-4605-B716-7112D5C80768}"/>
              </a:ext>
            </a:extLst>
          </p:cNvPr>
          <p:cNvSpPr/>
          <p:nvPr/>
        </p:nvSpPr>
        <p:spPr bwMode="auto">
          <a:xfrm>
            <a:off x="7482949" y="1138221"/>
            <a:ext cx="1410101" cy="469916"/>
          </a:xfrm>
          <a:prstGeom prst="wedgeRoundRectCallout">
            <a:avLst>
              <a:gd name="adj1" fmla="val -53920"/>
              <a:gd name="adj2" fmla="val -123252"/>
              <a:gd name="adj3" fmla="val 16667"/>
            </a:avLst>
          </a:prstGeom>
          <a:solidFill>
            <a:schemeClr val="accent6">
              <a:lumMod val="75000"/>
            </a:schemeClr>
          </a:solidFill>
          <a:ln w="19050" cap="flat" cmpd="sng" algn="ctr">
            <a:solidFill>
              <a:schemeClr val="accent6">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defPPr>
              <a:defRPr lang="en-US"/>
            </a:defPPr>
            <a:lvl1pPr algn="l" rtl="0" fontAlgn="base">
              <a:spcBef>
                <a:spcPct val="0"/>
              </a:spcBef>
              <a:spcAft>
                <a:spcPct val="0"/>
              </a:spcAft>
              <a:defRPr sz="1200" kern="1200">
                <a:solidFill>
                  <a:srgbClr val="3366FF"/>
                </a:solidFill>
                <a:latin typeface="Calibri" pitchFamily="34" charset="0"/>
                <a:ea typeface="+mn-ea"/>
                <a:cs typeface="Arial" pitchFamily="34" charset="0"/>
              </a:defRPr>
            </a:lvl1pPr>
            <a:lvl2pPr marL="457200" algn="l" rtl="0" fontAlgn="base">
              <a:spcBef>
                <a:spcPct val="0"/>
              </a:spcBef>
              <a:spcAft>
                <a:spcPct val="0"/>
              </a:spcAft>
              <a:defRPr sz="1200" kern="1200">
                <a:solidFill>
                  <a:srgbClr val="3366FF"/>
                </a:solidFill>
                <a:latin typeface="Calibri" pitchFamily="34" charset="0"/>
                <a:ea typeface="+mn-ea"/>
                <a:cs typeface="Arial" pitchFamily="34" charset="0"/>
              </a:defRPr>
            </a:lvl2pPr>
            <a:lvl3pPr marL="914400" algn="l" rtl="0" fontAlgn="base">
              <a:spcBef>
                <a:spcPct val="0"/>
              </a:spcBef>
              <a:spcAft>
                <a:spcPct val="0"/>
              </a:spcAft>
              <a:defRPr sz="1200" kern="1200">
                <a:solidFill>
                  <a:srgbClr val="3366FF"/>
                </a:solidFill>
                <a:latin typeface="Calibri" pitchFamily="34" charset="0"/>
                <a:ea typeface="+mn-ea"/>
                <a:cs typeface="Arial" pitchFamily="34" charset="0"/>
              </a:defRPr>
            </a:lvl3pPr>
            <a:lvl4pPr marL="1371600" algn="l" rtl="0" fontAlgn="base">
              <a:spcBef>
                <a:spcPct val="0"/>
              </a:spcBef>
              <a:spcAft>
                <a:spcPct val="0"/>
              </a:spcAft>
              <a:defRPr sz="1200" kern="1200">
                <a:solidFill>
                  <a:srgbClr val="3366FF"/>
                </a:solidFill>
                <a:latin typeface="Calibri" pitchFamily="34" charset="0"/>
                <a:ea typeface="+mn-ea"/>
                <a:cs typeface="Arial" pitchFamily="34" charset="0"/>
              </a:defRPr>
            </a:lvl4pPr>
            <a:lvl5pPr marL="1828800" algn="l" rtl="0" fontAlgn="base">
              <a:spcBef>
                <a:spcPct val="0"/>
              </a:spcBef>
              <a:spcAft>
                <a:spcPct val="0"/>
              </a:spcAft>
              <a:defRPr sz="1200" kern="1200">
                <a:solidFill>
                  <a:srgbClr val="3366FF"/>
                </a:solidFill>
                <a:latin typeface="Calibri" pitchFamily="34" charset="0"/>
                <a:ea typeface="+mn-ea"/>
                <a:cs typeface="Arial" pitchFamily="34" charset="0"/>
              </a:defRPr>
            </a:lvl5pPr>
            <a:lvl6pPr marL="2286000" algn="l" defTabSz="914400" rtl="0" eaLnBrk="1" latinLnBrk="0" hangingPunct="1">
              <a:defRPr sz="1200" kern="1200">
                <a:solidFill>
                  <a:srgbClr val="3366FF"/>
                </a:solidFill>
                <a:latin typeface="Calibri" pitchFamily="34" charset="0"/>
                <a:ea typeface="+mn-ea"/>
                <a:cs typeface="Arial" pitchFamily="34" charset="0"/>
              </a:defRPr>
            </a:lvl6pPr>
            <a:lvl7pPr marL="2743200" algn="l" defTabSz="914400" rtl="0" eaLnBrk="1" latinLnBrk="0" hangingPunct="1">
              <a:defRPr sz="1200" kern="1200">
                <a:solidFill>
                  <a:srgbClr val="3366FF"/>
                </a:solidFill>
                <a:latin typeface="Calibri" pitchFamily="34" charset="0"/>
                <a:ea typeface="+mn-ea"/>
                <a:cs typeface="Arial" pitchFamily="34" charset="0"/>
              </a:defRPr>
            </a:lvl7pPr>
            <a:lvl8pPr marL="3200400" algn="l" defTabSz="914400" rtl="0" eaLnBrk="1" latinLnBrk="0" hangingPunct="1">
              <a:defRPr sz="1200" kern="1200">
                <a:solidFill>
                  <a:srgbClr val="3366FF"/>
                </a:solidFill>
                <a:latin typeface="Calibri" pitchFamily="34" charset="0"/>
                <a:ea typeface="+mn-ea"/>
                <a:cs typeface="Arial" pitchFamily="34" charset="0"/>
              </a:defRPr>
            </a:lvl8pPr>
            <a:lvl9pPr marL="3657600" algn="l" defTabSz="914400" rtl="0" eaLnBrk="1" latinLnBrk="0" hangingPunct="1">
              <a:defRPr sz="1200" kern="1200">
                <a:solidFill>
                  <a:srgbClr val="3366FF"/>
                </a:solidFill>
                <a:latin typeface="Calibri" pitchFamily="34" charset="0"/>
                <a:ea typeface="+mn-ea"/>
                <a:cs typeface="Arial" pitchFamily="34" charset="0"/>
              </a:defRPr>
            </a:lvl9pPr>
          </a:lstStyle>
          <a:p>
            <a:pPr marL="0" marR="0" indent="0" algn="ctr" defTabSz="914400" rtl="0" eaLnBrk="1" fontAlgn="base" latinLnBrk="0" hangingPunct="1">
              <a:lnSpc>
                <a:spcPct val="90000"/>
              </a:lnSpc>
              <a:spcBef>
                <a:spcPct val="50000"/>
              </a:spcBef>
              <a:spcAft>
                <a:spcPct val="0"/>
              </a:spcAft>
              <a:buClrTx/>
              <a:buSzTx/>
              <a:buFontTx/>
              <a:buNone/>
              <a:tabLst/>
            </a:pPr>
            <a:r>
              <a:rPr kumimoji="0" lang="en-US" sz="1200" b="1" i="0" u="none" strike="noStrike" cap="none" normalizeH="0" baseline="0" dirty="0">
                <a:ln>
                  <a:noFill/>
                </a:ln>
                <a:solidFill>
                  <a:schemeClr val="bg1"/>
                </a:solidFill>
                <a:effectLst/>
                <a:latin typeface="Calibri" pitchFamily="34" charset="0"/>
              </a:rPr>
              <a:t>Change text in slide title to suit</a:t>
            </a:r>
          </a:p>
        </p:txBody>
      </p:sp>
    </p:spTree>
    <p:extLst>
      <p:ext uri="{BB962C8B-B14F-4D97-AF65-F5344CB8AC3E}">
        <p14:creationId xmlns:p14="http://schemas.microsoft.com/office/powerpoint/2010/main" val="16972440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stretch>
            <a:fillRect/>
          </a:stretch>
        </p:blipFill>
        <p:spPr>
          <a:xfrm>
            <a:off x="3033713" y="2459921"/>
            <a:ext cx="5486400" cy="2752725"/>
          </a:xfrm>
          <a:prstGeom prst="rect">
            <a:avLst/>
          </a:prstGeom>
        </p:spPr>
      </p:pic>
      <p:sp>
        <p:nvSpPr>
          <p:cNvPr id="2" name="Title 1"/>
          <p:cNvSpPr>
            <a:spLocks noGrp="1"/>
          </p:cNvSpPr>
          <p:nvPr>
            <p:ph type="title"/>
          </p:nvPr>
        </p:nvSpPr>
        <p:spPr/>
        <p:txBody>
          <a:bodyPr/>
          <a:lstStyle/>
          <a:p>
            <a:r>
              <a:rPr lang="en-US" dirty="0"/>
              <a:t>Maintaining the reserve fund between 60% and 100% of the fully funded balance will  provide assurance that funding is available to meet all current and future needs.</a:t>
            </a:r>
          </a:p>
        </p:txBody>
      </p:sp>
      <p:sp>
        <p:nvSpPr>
          <p:cNvPr id="7" name="Text Placeholder 6">
            <a:extLst>
              <a:ext uri="{FF2B5EF4-FFF2-40B4-BE49-F238E27FC236}">
                <a16:creationId xmlns:a16="http://schemas.microsoft.com/office/drawing/2014/main" id="{C27DB9A6-979F-4F3A-B54F-3A18ECCB7971}"/>
              </a:ext>
            </a:extLst>
          </p:cNvPr>
          <p:cNvSpPr>
            <a:spLocks noGrp="1"/>
          </p:cNvSpPr>
          <p:nvPr>
            <p:ph type="body" sz="quarter" idx="11"/>
          </p:nvPr>
        </p:nvSpPr>
        <p:spPr/>
        <p:txBody>
          <a:bodyPr/>
          <a:lstStyle/>
          <a:p>
            <a:r>
              <a:rPr lang="en-US" dirty="0"/>
              <a:t>Detailed Financial Analysis</a:t>
            </a:r>
          </a:p>
          <a:p>
            <a:endParaRPr lang="en-US" dirty="0"/>
          </a:p>
        </p:txBody>
      </p:sp>
      <p:sp>
        <p:nvSpPr>
          <p:cNvPr id="9" name="TextBox 8"/>
          <p:cNvSpPr txBox="1"/>
          <p:nvPr/>
        </p:nvSpPr>
        <p:spPr>
          <a:xfrm>
            <a:off x="265471" y="1304419"/>
            <a:ext cx="2427109" cy="830997"/>
          </a:xfrm>
          <a:prstGeom prst="rect">
            <a:avLst/>
          </a:prstGeom>
          <a:solidFill>
            <a:schemeClr val="bg1">
              <a:lumMod val="95000"/>
            </a:schemeClr>
          </a:solidFill>
          <a:ln w="19050">
            <a:solidFill>
              <a:schemeClr val="tx1"/>
            </a:solidFill>
          </a:ln>
        </p:spPr>
        <p:txBody>
          <a:bodyPr wrap="square" rtlCol="0">
            <a:spAutoFit/>
          </a:bodyPr>
          <a:lstStyle/>
          <a:p>
            <a:pPr algn="ctr"/>
            <a:r>
              <a:rPr lang="en-US" b="1" kern="0" dirty="0">
                <a:solidFill>
                  <a:schemeClr val="tx1"/>
                </a:solidFill>
              </a:rPr>
              <a:t>The accepted standard for a reserve balance is to achieve and maintain a balance of at least 60%  of the fully funded balance.</a:t>
            </a:r>
          </a:p>
        </p:txBody>
      </p:sp>
      <p:sp>
        <p:nvSpPr>
          <p:cNvPr id="10" name="Content Placeholder 6"/>
          <p:cNvSpPr txBox="1">
            <a:spLocks/>
          </p:cNvSpPr>
          <p:nvPr/>
        </p:nvSpPr>
        <p:spPr>
          <a:xfrm>
            <a:off x="336549" y="2352367"/>
            <a:ext cx="2524637" cy="3988107"/>
          </a:xfrm>
          <a:prstGeom prst="rect">
            <a:avLst/>
          </a:prstGeom>
        </p:spPr>
        <p:txBody>
          <a:bodyPr/>
          <a:lstStyle>
            <a:lvl1pPr marL="173038" indent="-173038" algn="l" rtl="0" eaLnBrk="0" fontAlgn="base" hangingPunct="0">
              <a:spcBef>
                <a:spcPts val="600"/>
              </a:spcBef>
              <a:spcAft>
                <a:spcPct val="0"/>
              </a:spcAft>
              <a:buClr>
                <a:schemeClr val="tx1"/>
              </a:buClr>
              <a:buFont typeface="Wingdings" pitchFamily="2" charset="2"/>
              <a:buChar char="§"/>
              <a:defRPr sz="1600" b="1">
                <a:solidFill>
                  <a:schemeClr val="tx1"/>
                </a:solidFill>
                <a:latin typeface="+mn-lt"/>
                <a:ea typeface="+mn-ea"/>
                <a:cs typeface="+mn-cs"/>
              </a:defRPr>
            </a:lvl1pPr>
            <a:lvl2pPr marL="460375" indent="-173038" algn="l" rtl="0" eaLnBrk="0" fontAlgn="base" hangingPunct="0">
              <a:lnSpc>
                <a:spcPct val="95000"/>
              </a:lnSpc>
              <a:spcBef>
                <a:spcPts val="300"/>
              </a:spcBef>
              <a:spcAft>
                <a:spcPct val="0"/>
              </a:spcAft>
              <a:buClr>
                <a:schemeClr val="tx1"/>
              </a:buClr>
              <a:buFont typeface="Arial" pitchFamily="34" charset="0"/>
              <a:buChar char="–"/>
              <a:defRPr sz="1400">
                <a:solidFill>
                  <a:schemeClr val="tx1"/>
                </a:solidFill>
                <a:latin typeface="+mn-lt"/>
              </a:defRPr>
            </a:lvl2pPr>
            <a:lvl3pPr marL="744538" indent="-169863" algn="l" rtl="0" eaLnBrk="0" fontAlgn="base" hangingPunct="0">
              <a:lnSpc>
                <a:spcPct val="95000"/>
              </a:lnSpc>
              <a:spcBef>
                <a:spcPct val="0"/>
              </a:spcBef>
              <a:spcAft>
                <a:spcPct val="0"/>
              </a:spcAft>
              <a:buClr>
                <a:schemeClr val="tx1"/>
              </a:buClr>
              <a:buChar char="•"/>
              <a:defRPr sz="1200">
                <a:solidFill>
                  <a:schemeClr val="tx1"/>
                </a:solidFill>
                <a:latin typeface="+mn-lt"/>
              </a:defRPr>
            </a:lvl3pPr>
            <a:lvl4pPr marL="971550" indent="-112713" algn="l" rtl="0" eaLnBrk="0" fontAlgn="base" hangingPunct="0">
              <a:lnSpc>
                <a:spcPct val="95000"/>
              </a:lnSpc>
              <a:spcBef>
                <a:spcPct val="0"/>
              </a:spcBef>
              <a:spcAft>
                <a:spcPct val="0"/>
              </a:spcAft>
              <a:buClr>
                <a:schemeClr val="tx1"/>
              </a:buClr>
              <a:buFont typeface="Arial" pitchFamily="34" charset="0"/>
              <a:buChar char="○"/>
              <a:defRPr sz="1200">
                <a:solidFill>
                  <a:schemeClr val="tx1"/>
                </a:solidFill>
                <a:latin typeface="+mn-lt"/>
              </a:defRPr>
            </a:lvl4pPr>
            <a:lvl5pPr marL="1198563" indent="-112713" algn="l" rtl="0" eaLnBrk="0" fontAlgn="base" hangingPunct="0">
              <a:lnSpc>
                <a:spcPct val="95000"/>
              </a:lnSpc>
              <a:spcBef>
                <a:spcPct val="0"/>
              </a:spcBef>
              <a:spcAft>
                <a:spcPct val="0"/>
              </a:spcAft>
              <a:buClr>
                <a:schemeClr val="tx1"/>
              </a:buClr>
              <a:buSzPct val="75000"/>
              <a:buFont typeface="Wingdings" pitchFamily="2" charset="2"/>
              <a:buChar char="w"/>
              <a:defRPr sz="1200">
                <a:solidFill>
                  <a:schemeClr val="tx1"/>
                </a:solidFill>
                <a:latin typeface="+mn-lt"/>
              </a:defRPr>
            </a:lvl5pPr>
            <a:lvl6pPr marL="1655763" indent="-112713" algn="l" rtl="0" fontAlgn="base">
              <a:lnSpc>
                <a:spcPct val="95000"/>
              </a:lnSpc>
              <a:spcBef>
                <a:spcPct val="0"/>
              </a:spcBef>
              <a:spcAft>
                <a:spcPct val="0"/>
              </a:spcAft>
              <a:buClr>
                <a:schemeClr val="tx1"/>
              </a:buClr>
              <a:buSzPct val="75000"/>
              <a:buFont typeface="Wingdings" pitchFamily="2" charset="2"/>
              <a:buChar char="w"/>
              <a:defRPr sz="1200">
                <a:solidFill>
                  <a:schemeClr val="tx1"/>
                </a:solidFill>
                <a:latin typeface="+mn-lt"/>
              </a:defRPr>
            </a:lvl6pPr>
            <a:lvl7pPr marL="2112963" indent="-112713" algn="l" rtl="0" fontAlgn="base">
              <a:lnSpc>
                <a:spcPct val="95000"/>
              </a:lnSpc>
              <a:spcBef>
                <a:spcPct val="0"/>
              </a:spcBef>
              <a:spcAft>
                <a:spcPct val="0"/>
              </a:spcAft>
              <a:buClr>
                <a:schemeClr val="tx1"/>
              </a:buClr>
              <a:buSzPct val="75000"/>
              <a:buFont typeface="Wingdings" pitchFamily="2" charset="2"/>
              <a:buChar char="w"/>
              <a:defRPr sz="1200">
                <a:solidFill>
                  <a:schemeClr val="tx1"/>
                </a:solidFill>
                <a:latin typeface="+mn-lt"/>
              </a:defRPr>
            </a:lvl7pPr>
            <a:lvl8pPr marL="2570163" indent="-112713" algn="l" rtl="0" fontAlgn="base">
              <a:lnSpc>
                <a:spcPct val="95000"/>
              </a:lnSpc>
              <a:spcBef>
                <a:spcPct val="0"/>
              </a:spcBef>
              <a:spcAft>
                <a:spcPct val="0"/>
              </a:spcAft>
              <a:buClr>
                <a:schemeClr val="tx1"/>
              </a:buClr>
              <a:buSzPct val="75000"/>
              <a:buFont typeface="Wingdings" pitchFamily="2" charset="2"/>
              <a:buChar char="w"/>
              <a:defRPr sz="1200">
                <a:solidFill>
                  <a:schemeClr val="tx1"/>
                </a:solidFill>
                <a:latin typeface="+mn-lt"/>
              </a:defRPr>
            </a:lvl8pPr>
            <a:lvl9pPr marL="3027363" indent="-112713" algn="l" rtl="0" fontAlgn="base">
              <a:lnSpc>
                <a:spcPct val="95000"/>
              </a:lnSpc>
              <a:spcBef>
                <a:spcPct val="0"/>
              </a:spcBef>
              <a:spcAft>
                <a:spcPct val="0"/>
              </a:spcAft>
              <a:buClr>
                <a:schemeClr val="tx1"/>
              </a:buClr>
              <a:buSzPct val="75000"/>
              <a:buFont typeface="Wingdings" pitchFamily="2" charset="2"/>
              <a:buChar char="w"/>
              <a:defRPr sz="1200">
                <a:solidFill>
                  <a:schemeClr val="tx1"/>
                </a:solidFill>
                <a:latin typeface="+mn-lt"/>
              </a:defRPr>
            </a:lvl9pPr>
          </a:lstStyle>
          <a:p>
            <a:r>
              <a:rPr lang="en-US" kern="0" dirty="0"/>
              <a:t>In the early years (2017 – 2025), the balance is less than 70% of FBB.</a:t>
            </a:r>
          </a:p>
          <a:p>
            <a:r>
              <a:rPr lang="en-US" kern="0" dirty="0"/>
              <a:t>After 2025, the percent of FFB trends upward toward and stabilizing  around 80% of FFB.</a:t>
            </a:r>
          </a:p>
          <a:p>
            <a:r>
              <a:rPr lang="en-US" kern="0" dirty="0"/>
              <a:t>The lower values in early years is a reflection of under funding for the major expense of road repair in 2040:</a:t>
            </a:r>
          </a:p>
          <a:p>
            <a:pPr lvl="1"/>
            <a:r>
              <a:rPr lang="en-US" kern="0" dirty="0"/>
              <a:t>Increases in annual dues will fund this major expense.</a:t>
            </a:r>
          </a:p>
        </p:txBody>
      </p:sp>
      <p:sp>
        <p:nvSpPr>
          <p:cNvPr id="13" name="Rounded Rectangular Callout 12"/>
          <p:cNvSpPr/>
          <p:nvPr/>
        </p:nvSpPr>
        <p:spPr bwMode="auto">
          <a:xfrm>
            <a:off x="6887590" y="1559004"/>
            <a:ext cx="1410101" cy="469916"/>
          </a:xfrm>
          <a:prstGeom prst="wedgeRoundRectCallout">
            <a:avLst>
              <a:gd name="adj1" fmla="val -43024"/>
              <a:gd name="adj2" fmla="val 128927"/>
              <a:gd name="adj3" fmla="val 16667"/>
            </a:avLst>
          </a:prstGeom>
          <a:solidFill>
            <a:schemeClr val="accent1">
              <a:lumMod val="20000"/>
              <a:lumOff val="80000"/>
            </a:schemeClr>
          </a:solidFill>
          <a:ln w="19050" cap="flat" cmpd="sng" algn="ctr">
            <a:solidFill>
              <a:schemeClr val="tx2"/>
            </a:solidFill>
            <a:prstDash val="solid"/>
            <a:round/>
            <a:headEnd type="none" w="med" len="med"/>
            <a:tailEnd type="none" w="med" len="med"/>
          </a:ln>
          <a:effectLst/>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algn="l" rtl="0" fontAlgn="base">
              <a:spcBef>
                <a:spcPct val="0"/>
              </a:spcBef>
              <a:spcAft>
                <a:spcPct val="0"/>
              </a:spcAft>
              <a:defRPr sz="1200" kern="1200">
                <a:solidFill>
                  <a:srgbClr val="3366FF"/>
                </a:solidFill>
                <a:latin typeface="Calibri" pitchFamily="34" charset="0"/>
                <a:ea typeface="+mn-ea"/>
                <a:cs typeface="Arial" pitchFamily="34" charset="0"/>
              </a:defRPr>
            </a:lvl1pPr>
            <a:lvl2pPr marL="457200" algn="l" rtl="0" fontAlgn="base">
              <a:spcBef>
                <a:spcPct val="0"/>
              </a:spcBef>
              <a:spcAft>
                <a:spcPct val="0"/>
              </a:spcAft>
              <a:defRPr sz="1200" kern="1200">
                <a:solidFill>
                  <a:srgbClr val="3366FF"/>
                </a:solidFill>
                <a:latin typeface="Calibri" pitchFamily="34" charset="0"/>
                <a:ea typeface="+mn-ea"/>
                <a:cs typeface="Arial" pitchFamily="34" charset="0"/>
              </a:defRPr>
            </a:lvl2pPr>
            <a:lvl3pPr marL="914400" algn="l" rtl="0" fontAlgn="base">
              <a:spcBef>
                <a:spcPct val="0"/>
              </a:spcBef>
              <a:spcAft>
                <a:spcPct val="0"/>
              </a:spcAft>
              <a:defRPr sz="1200" kern="1200">
                <a:solidFill>
                  <a:srgbClr val="3366FF"/>
                </a:solidFill>
                <a:latin typeface="Calibri" pitchFamily="34" charset="0"/>
                <a:ea typeface="+mn-ea"/>
                <a:cs typeface="Arial" pitchFamily="34" charset="0"/>
              </a:defRPr>
            </a:lvl3pPr>
            <a:lvl4pPr marL="1371600" algn="l" rtl="0" fontAlgn="base">
              <a:spcBef>
                <a:spcPct val="0"/>
              </a:spcBef>
              <a:spcAft>
                <a:spcPct val="0"/>
              </a:spcAft>
              <a:defRPr sz="1200" kern="1200">
                <a:solidFill>
                  <a:srgbClr val="3366FF"/>
                </a:solidFill>
                <a:latin typeface="Calibri" pitchFamily="34" charset="0"/>
                <a:ea typeface="+mn-ea"/>
                <a:cs typeface="Arial" pitchFamily="34" charset="0"/>
              </a:defRPr>
            </a:lvl4pPr>
            <a:lvl5pPr marL="1828800" algn="l" rtl="0" fontAlgn="base">
              <a:spcBef>
                <a:spcPct val="0"/>
              </a:spcBef>
              <a:spcAft>
                <a:spcPct val="0"/>
              </a:spcAft>
              <a:defRPr sz="1200" kern="1200">
                <a:solidFill>
                  <a:srgbClr val="3366FF"/>
                </a:solidFill>
                <a:latin typeface="Calibri" pitchFamily="34" charset="0"/>
                <a:ea typeface="+mn-ea"/>
                <a:cs typeface="Arial" pitchFamily="34" charset="0"/>
              </a:defRPr>
            </a:lvl5pPr>
            <a:lvl6pPr marL="2286000" algn="l" defTabSz="914400" rtl="0" eaLnBrk="1" latinLnBrk="0" hangingPunct="1">
              <a:defRPr sz="1200" kern="1200">
                <a:solidFill>
                  <a:srgbClr val="3366FF"/>
                </a:solidFill>
                <a:latin typeface="Calibri" pitchFamily="34" charset="0"/>
                <a:ea typeface="+mn-ea"/>
                <a:cs typeface="Arial" pitchFamily="34" charset="0"/>
              </a:defRPr>
            </a:lvl6pPr>
            <a:lvl7pPr marL="2743200" algn="l" defTabSz="914400" rtl="0" eaLnBrk="1" latinLnBrk="0" hangingPunct="1">
              <a:defRPr sz="1200" kern="1200">
                <a:solidFill>
                  <a:srgbClr val="3366FF"/>
                </a:solidFill>
                <a:latin typeface="Calibri" pitchFamily="34" charset="0"/>
                <a:ea typeface="+mn-ea"/>
                <a:cs typeface="Arial" pitchFamily="34" charset="0"/>
              </a:defRPr>
            </a:lvl7pPr>
            <a:lvl8pPr marL="3200400" algn="l" defTabSz="914400" rtl="0" eaLnBrk="1" latinLnBrk="0" hangingPunct="1">
              <a:defRPr sz="1200" kern="1200">
                <a:solidFill>
                  <a:srgbClr val="3366FF"/>
                </a:solidFill>
                <a:latin typeface="Calibri" pitchFamily="34" charset="0"/>
                <a:ea typeface="+mn-ea"/>
                <a:cs typeface="Arial" pitchFamily="34" charset="0"/>
              </a:defRPr>
            </a:lvl8pPr>
            <a:lvl9pPr marL="3657600" algn="l" defTabSz="914400" rtl="0" eaLnBrk="1" latinLnBrk="0" hangingPunct="1">
              <a:defRPr sz="1200" kern="1200">
                <a:solidFill>
                  <a:srgbClr val="3366FF"/>
                </a:solidFill>
                <a:latin typeface="Calibri" pitchFamily="34" charset="0"/>
                <a:ea typeface="+mn-ea"/>
                <a:cs typeface="Arial" pitchFamily="34" charset="0"/>
              </a:defRPr>
            </a:lvl9pPr>
          </a:lstStyle>
          <a:p>
            <a:pPr marL="0" marR="0" indent="0" algn="ctr" defTabSz="914400" rtl="0" eaLnBrk="1" fontAlgn="base" latinLnBrk="0" hangingPunct="1">
              <a:lnSpc>
                <a:spcPct val="90000"/>
              </a:lnSpc>
              <a:spcBef>
                <a:spcPct val="50000"/>
              </a:spcBef>
              <a:spcAft>
                <a:spcPct val="0"/>
              </a:spcAft>
              <a:buClrTx/>
              <a:buSzTx/>
              <a:buFontTx/>
              <a:buNone/>
              <a:tabLst/>
            </a:pPr>
            <a:r>
              <a:rPr kumimoji="0" lang="en-US" sz="1200" b="1" i="0" u="none" strike="noStrike" cap="none" normalizeH="0" baseline="0" dirty="0">
                <a:ln>
                  <a:noFill/>
                </a:ln>
                <a:solidFill>
                  <a:schemeClr val="tx2"/>
                </a:solidFill>
                <a:effectLst/>
                <a:latin typeface="Calibri" pitchFamily="34" charset="0"/>
              </a:rPr>
              <a:t>Copy and paste from RFA</a:t>
            </a:r>
          </a:p>
        </p:txBody>
      </p:sp>
      <p:sp>
        <p:nvSpPr>
          <p:cNvPr id="14" name="Rounded Rectangular Callout 13"/>
          <p:cNvSpPr/>
          <p:nvPr/>
        </p:nvSpPr>
        <p:spPr bwMode="auto">
          <a:xfrm>
            <a:off x="3165735" y="1094343"/>
            <a:ext cx="1410101" cy="653796"/>
          </a:xfrm>
          <a:prstGeom prst="wedgeRoundRectCallout">
            <a:avLst>
              <a:gd name="adj1" fmla="val -71416"/>
              <a:gd name="adj2" fmla="val 168239"/>
              <a:gd name="adj3" fmla="val 16667"/>
            </a:avLst>
          </a:prstGeom>
          <a:solidFill>
            <a:schemeClr val="accent1">
              <a:lumMod val="20000"/>
              <a:lumOff val="80000"/>
            </a:schemeClr>
          </a:solidFill>
          <a:ln w="19050" cap="flat" cmpd="sng" algn="ctr">
            <a:solidFill>
              <a:schemeClr val="tx2"/>
            </a:solidFill>
            <a:prstDash val="solid"/>
            <a:round/>
            <a:headEnd type="none" w="med" len="med"/>
            <a:tailEnd type="none" w="med" len="med"/>
          </a:ln>
          <a:effectLst/>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algn="l" rtl="0" fontAlgn="base">
              <a:spcBef>
                <a:spcPct val="0"/>
              </a:spcBef>
              <a:spcAft>
                <a:spcPct val="0"/>
              </a:spcAft>
              <a:defRPr sz="1200" kern="1200">
                <a:solidFill>
                  <a:srgbClr val="3366FF"/>
                </a:solidFill>
                <a:latin typeface="Calibri" pitchFamily="34" charset="0"/>
                <a:ea typeface="+mn-ea"/>
                <a:cs typeface="Arial" pitchFamily="34" charset="0"/>
              </a:defRPr>
            </a:lvl1pPr>
            <a:lvl2pPr marL="457200" algn="l" rtl="0" fontAlgn="base">
              <a:spcBef>
                <a:spcPct val="0"/>
              </a:spcBef>
              <a:spcAft>
                <a:spcPct val="0"/>
              </a:spcAft>
              <a:defRPr sz="1200" kern="1200">
                <a:solidFill>
                  <a:srgbClr val="3366FF"/>
                </a:solidFill>
                <a:latin typeface="Calibri" pitchFamily="34" charset="0"/>
                <a:ea typeface="+mn-ea"/>
                <a:cs typeface="Arial" pitchFamily="34" charset="0"/>
              </a:defRPr>
            </a:lvl2pPr>
            <a:lvl3pPr marL="914400" algn="l" rtl="0" fontAlgn="base">
              <a:spcBef>
                <a:spcPct val="0"/>
              </a:spcBef>
              <a:spcAft>
                <a:spcPct val="0"/>
              </a:spcAft>
              <a:defRPr sz="1200" kern="1200">
                <a:solidFill>
                  <a:srgbClr val="3366FF"/>
                </a:solidFill>
                <a:latin typeface="Calibri" pitchFamily="34" charset="0"/>
                <a:ea typeface="+mn-ea"/>
                <a:cs typeface="Arial" pitchFamily="34" charset="0"/>
              </a:defRPr>
            </a:lvl3pPr>
            <a:lvl4pPr marL="1371600" algn="l" rtl="0" fontAlgn="base">
              <a:spcBef>
                <a:spcPct val="0"/>
              </a:spcBef>
              <a:spcAft>
                <a:spcPct val="0"/>
              </a:spcAft>
              <a:defRPr sz="1200" kern="1200">
                <a:solidFill>
                  <a:srgbClr val="3366FF"/>
                </a:solidFill>
                <a:latin typeface="Calibri" pitchFamily="34" charset="0"/>
                <a:ea typeface="+mn-ea"/>
                <a:cs typeface="Arial" pitchFamily="34" charset="0"/>
              </a:defRPr>
            </a:lvl4pPr>
            <a:lvl5pPr marL="1828800" algn="l" rtl="0" fontAlgn="base">
              <a:spcBef>
                <a:spcPct val="0"/>
              </a:spcBef>
              <a:spcAft>
                <a:spcPct val="0"/>
              </a:spcAft>
              <a:defRPr sz="1200" kern="1200">
                <a:solidFill>
                  <a:srgbClr val="3366FF"/>
                </a:solidFill>
                <a:latin typeface="Calibri" pitchFamily="34" charset="0"/>
                <a:ea typeface="+mn-ea"/>
                <a:cs typeface="Arial" pitchFamily="34" charset="0"/>
              </a:defRPr>
            </a:lvl5pPr>
            <a:lvl6pPr marL="2286000" algn="l" defTabSz="914400" rtl="0" eaLnBrk="1" latinLnBrk="0" hangingPunct="1">
              <a:defRPr sz="1200" kern="1200">
                <a:solidFill>
                  <a:srgbClr val="3366FF"/>
                </a:solidFill>
                <a:latin typeface="Calibri" pitchFamily="34" charset="0"/>
                <a:ea typeface="+mn-ea"/>
                <a:cs typeface="Arial" pitchFamily="34" charset="0"/>
              </a:defRPr>
            </a:lvl6pPr>
            <a:lvl7pPr marL="2743200" algn="l" defTabSz="914400" rtl="0" eaLnBrk="1" latinLnBrk="0" hangingPunct="1">
              <a:defRPr sz="1200" kern="1200">
                <a:solidFill>
                  <a:srgbClr val="3366FF"/>
                </a:solidFill>
                <a:latin typeface="Calibri" pitchFamily="34" charset="0"/>
                <a:ea typeface="+mn-ea"/>
                <a:cs typeface="Arial" pitchFamily="34" charset="0"/>
              </a:defRPr>
            </a:lvl7pPr>
            <a:lvl8pPr marL="3200400" algn="l" defTabSz="914400" rtl="0" eaLnBrk="1" latinLnBrk="0" hangingPunct="1">
              <a:defRPr sz="1200" kern="1200">
                <a:solidFill>
                  <a:srgbClr val="3366FF"/>
                </a:solidFill>
                <a:latin typeface="Calibri" pitchFamily="34" charset="0"/>
                <a:ea typeface="+mn-ea"/>
                <a:cs typeface="Arial" pitchFamily="34" charset="0"/>
              </a:defRPr>
            </a:lvl8pPr>
            <a:lvl9pPr marL="3657600" algn="l" defTabSz="914400" rtl="0" eaLnBrk="1" latinLnBrk="0" hangingPunct="1">
              <a:defRPr sz="1200" kern="1200">
                <a:solidFill>
                  <a:srgbClr val="3366FF"/>
                </a:solidFill>
                <a:latin typeface="Calibri" pitchFamily="34" charset="0"/>
                <a:ea typeface="+mn-ea"/>
                <a:cs typeface="Arial" pitchFamily="34" charset="0"/>
              </a:defRPr>
            </a:lvl9pPr>
          </a:lstStyle>
          <a:p>
            <a:pPr marL="0" marR="0" indent="0" algn="ctr" defTabSz="914400" rtl="0" eaLnBrk="1" fontAlgn="base" latinLnBrk="0" hangingPunct="1">
              <a:lnSpc>
                <a:spcPct val="90000"/>
              </a:lnSpc>
              <a:spcBef>
                <a:spcPct val="50000"/>
              </a:spcBef>
              <a:spcAft>
                <a:spcPct val="0"/>
              </a:spcAft>
              <a:buClrTx/>
              <a:buSzTx/>
              <a:buFontTx/>
              <a:buNone/>
              <a:tabLst/>
            </a:pPr>
            <a:r>
              <a:rPr kumimoji="0" lang="en-US" sz="1200" b="1" i="0" u="none" strike="noStrike" cap="none" normalizeH="0" baseline="0" dirty="0">
                <a:ln>
                  <a:noFill/>
                </a:ln>
                <a:solidFill>
                  <a:schemeClr val="tx2"/>
                </a:solidFill>
                <a:effectLst/>
                <a:latin typeface="Calibri" pitchFamily="34" charset="0"/>
              </a:rPr>
              <a:t>Edit this text to</a:t>
            </a:r>
            <a:r>
              <a:rPr kumimoji="0" lang="en-US" sz="1200" b="1" i="0" u="none" strike="noStrike" cap="none" normalizeH="0" dirty="0">
                <a:ln>
                  <a:noFill/>
                </a:ln>
                <a:solidFill>
                  <a:schemeClr val="tx2"/>
                </a:solidFill>
                <a:effectLst/>
                <a:latin typeface="Calibri" pitchFamily="34" charset="0"/>
              </a:rPr>
              <a:t> describe your environment</a:t>
            </a:r>
            <a:endParaRPr kumimoji="0" lang="en-US" sz="1200" b="1" i="0" u="none" strike="noStrike" cap="none" normalizeH="0" baseline="0" dirty="0">
              <a:ln>
                <a:noFill/>
              </a:ln>
              <a:solidFill>
                <a:schemeClr val="tx2"/>
              </a:solidFill>
              <a:effectLst/>
              <a:latin typeface="Calibri" pitchFamily="34" charset="0"/>
            </a:endParaRPr>
          </a:p>
        </p:txBody>
      </p:sp>
    </p:spTree>
    <p:extLst>
      <p:ext uri="{BB962C8B-B14F-4D97-AF65-F5344CB8AC3E}">
        <p14:creationId xmlns:p14="http://schemas.microsoft.com/office/powerpoint/2010/main" val="3446431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5DA1433E-BB3C-462B-B989-2681C2ED63E4}"/>
              </a:ext>
            </a:extLst>
          </p:cNvPr>
          <p:cNvSpPr>
            <a:spLocks noGrp="1"/>
          </p:cNvSpPr>
          <p:nvPr>
            <p:ph type="body" sz="quarter" idx="10"/>
          </p:nvPr>
        </p:nvSpPr>
        <p:spPr/>
        <p:txBody>
          <a:bodyPr/>
          <a:lstStyle/>
          <a:p>
            <a:r>
              <a:rPr lang="en-US" dirty="0"/>
              <a:t>Detailed Financial Analysis</a:t>
            </a:r>
          </a:p>
          <a:p>
            <a:endParaRPr lang="en-US" dirty="0"/>
          </a:p>
        </p:txBody>
      </p:sp>
      <p:sp>
        <p:nvSpPr>
          <p:cNvPr id="2" name="Title 1"/>
          <p:cNvSpPr>
            <a:spLocks noGrp="1"/>
          </p:cNvSpPr>
          <p:nvPr>
            <p:ph type="title"/>
          </p:nvPr>
        </p:nvSpPr>
        <p:spPr/>
        <p:txBody>
          <a:bodyPr/>
          <a:lstStyle/>
          <a:p>
            <a:r>
              <a:rPr lang="en-US" dirty="0"/>
              <a:t>The Association has established a target of 70% of the Fully Funded Reserve Funding as this will  provide high confidence that annual expenditures can be met each year over the next 30 years.</a:t>
            </a:r>
          </a:p>
        </p:txBody>
      </p:sp>
      <p:sp>
        <p:nvSpPr>
          <p:cNvPr id="3" name="Content Placeholder 2"/>
          <p:cNvSpPr>
            <a:spLocks noGrp="1"/>
          </p:cNvSpPr>
          <p:nvPr>
            <p:ph idx="11"/>
          </p:nvPr>
        </p:nvSpPr>
        <p:spPr>
          <a:xfrm>
            <a:off x="336550" y="1235075"/>
            <a:ext cx="3793794" cy="5157788"/>
          </a:xfrm>
        </p:spPr>
        <p:txBody>
          <a:bodyPr/>
          <a:lstStyle/>
          <a:p>
            <a:r>
              <a:rPr lang="en-US" dirty="0"/>
              <a:t>Funding Goal Range</a:t>
            </a:r>
          </a:p>
          <a:p>
            <a:pPr lvl="1"/>
            <a:r>
              <a:rPr lang="en-US" dirty="0"/>
              <a:t>The financial objective is to achieve and maintain the reserve balance to be within the range of 60% to 100% of the fully funded balance</a:t>
            </a:r>
          </a:p>
          <a:p>
            <a:pPr lvl="1"/>
            <a:r>
              <a:rPr lang="en-US" dirty="0"/>
              <a:t>Attain goal without requiring any special assessments</a:t>
            </a:r>
          </a:p>
          <a:p>
            <a:r>
              <a:rPr lang="en-US" dirty="0"/>
              <a:t>Income must be enough to achieve and maintain the funding goal</a:t>
            </a:r>
          </a:p>
          <a:p>
            <a:pPr lvl="1"/>
            <a:r>
              <a:rPr lang="en-US" dirty="0"/>
              <a:t>Annual dues must rise to keep pace with inflation.</a:t>
            </a:r>
          </a:p>
          <a:p>
            <a:pPr lvl="1"/>
            <a:r>
              <a:rPr lang="en-US" dirty="0"/>
              <a:t>Total income must be sufficient so that funds are available to meet all operational and reserve expenditures.</a:t>
            </a:r>
          </a:p>
          <a:p>
            <a:r>
              <a:rPr lang="en-US" dirty="0"/>
              <a:t>Sources of annual income include:</a:t>
            </a:r>
          </a:p>
          <a:p>
            <a:pPr lvl="1"/>
            <a:r>
              <a:rPr lang="en-US" dirty="0"/>
              <a:t>Annual association dues</a:t>
            </a:r>
          </a:p>
          <a:p>
            <a:pPr lvl="1"/>
            <a:r>
              <a:rPr lang="en-US" dirty="0"/>
              <a:t>Special assessments</a:t>
            </a:r>
          </a:p>
          <a:p>
            <a:pPr lvl="1"/>
            <a:r>
              <a:rPr lang="en-US" dirty="0"/>
              <a:t>Sale of assets</a:t>
            </a:r>
          </a:p>
          <a:p>
            <a:pPr lvl="1"/>
            <a:r>
              <a:rPr lang="en-US" dirty="0"/>
              <a:t>Loans</a:t>
            </a:r>
          </a:p>
          <a:p>
            <a:pPr lvl="1"/>
            <a:r>
              <a:rPr lang="en-US" dirty="0"/>
              <a:t>Other income sources</a:t>
            </a:r>
          </a:p>
        </p:txBody>
      </p:sp>
      <p:pic>
        <p:nvPicPr>
          <p:cNvPr id="4" name="Picture 3"/>
          <p:cNvPicPr/>
          <p:nvPr/>
        </p:nvPicPr>
        <p:blipFill>
          <a:blip r:embed="rId2" cstate="email">
            <a:extLst>
              <a:ext uri="{28A0092B-C50C-407E-A947-70E740481C1C}">
                <a14:useLocalDpi xmlns:a14="http://schemas.microsoft.com/office/drawing/2010/main"/>
              </a:ext>
            </a:extLst>
          </a:blip>
          <a:stretch>
            <a:fillRect/>
          </a:stretch>
        </p:blipFill>
        <p:spPr>
          <a:xfrm>
            <a:off x="4575175" y="3851275"/>
            <a:ext cx="4310063" cy="2462213"/>
          </a:xfrm>
          <a:prstGeom prst="rect">
            <a:avLst/>
          </a:prstGeom>
        </p:spPr>
      </p:pic>
      <p:pic>
        <p:nvPicPr>
          <p:cNvPr id="5" name="Picture 4"/>
          <p:cNvPicPr/>
          <p:nvPr/>
        </p:nvPicPr>
        <p:blipFill>
          <a:blip r:embed="rId3" cstate="email">
            <a:extLst>
              <a:ext uri="{28A0092B-C50C-407E-A947-70E740481C1C}">
                <a14:useLocalDpi xmlns:a14="http://schemas.microsoft.com/office/drawing/2010/main"/>
              </a:ext>
            </a:extLst>
          </a:blip>
          <a:stretch>
            <a:fillRect/>
          </a:stretch>
        </p:blipFill>
        <p:spPr>
          <a:xfrm>
            <a:off x="4587875" y="1310042"/>
            <a:ext cx="4297363" cy="2454275"/>
          </a:xfrm>
          <a:prstGeom prst="rect">
            <a:avLst/>
          </a:prstGeom>
        </p:spPr>
      </p:pic>
      <p:sp>
        <p:nvSpPr>
          <p:cNvPr id="6" name="Rounded Rectangular Callout 5"/>
          <p:cNvSpPr/>
          <p:nvPr/>
        </p:nvSpPr>
        <p:spPr bwMode="auto">
          <a:xfrm>
            <a:off x="1934353" y="5871672"/>
            <a:ext cx="1410101" cy="469916"/>
          </a:xfrm>
          <a:prstGeom prst="wedgeRoundRectCallout">
            <a:avLst>
              <a:gd name="adj1" fmla="val 119267"/>
              <a:gd name="adj2" fmla="val -48832"/>
              <a:gd name="adj3" fmla="val 16667"/>
            </a:avLst>
          </a:prstGeom>
          <a:solidFill>
            <a:schemeClr val="accent1">
              <a:lumMod val="20000"/>
              <a:lumOff val="80000"/>
            </a:schemeClr>
          </a:solidFill>
          <a:ln w="19050" cap="flat" cmpd="sng" algn="ctr">
            <a:solidFill>
              <a:schemeClr val="tx2"/>
            </a:solidFill>
            <a:prstDash val="solid"/>
            <a:round/>
            <a:headEnd type="none" w="med" len="med"/>
            <a:tailEnd type="none" w="med" len="med"/>
          </a:ln>
          <a:effectLst/>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algn="l" rtl="0" fontAlgn="base">
              <a:spcBef>
                <a:spcPct val="0"/>
              </a:spcBef>
              <a:spcAft>
                <a:spcPct val="0"/>
              </a:spcAft>
              <a:defRPr sz="1200" kern="1200">
                <a:solidFill>
                  <a:srgbClr val="3366FF"/>
                </a:solidFill>
                <a:latin typeface="Calibri" pitchFamily="34" charset="0"/>
                <a:ea typeface="+mn-ea"/>
                <a:cs typeface="Arial" pitchFamily="34" charset="0"/>
              </a:defRPr>
            </a:lvl1pPr>
            <a:lvl2pPr marL="457200" algn="l" rtl="0" fontAlgn="base">
              <a:spcBef>
                <a:spcPct val="0"/>
              </a:spcBef>
              <a:spcAft>
                <a:spcPct val="0"/>
              </a:spcAft>
              <a:defRPr sz="1200" kern="1200">
                <a:solidFill>
                  <a:srgbClr val="3366FF"/>
                </a:solidFill>
                <a:latin typeface="Calibri" pitchFamily="34" charset="0"/>
                <a:ea typeface="+mn-ea"/>
                <a:cs typeface="Arial" pitchFamily="34" charset="0"/>
              </a:defRPr>
            </a:lvl2pPr>
            <a:lvl3pPr marL="914400" algn="l" rtl="0" fontAlgn="base">
              <a:spcBef>
                <a:spcPct val="0"/>
              </a:spcBef>
              <a:spcAft>
                <a:spcPct val="0"/>
              </a:spcAft>
              <a:defRPr sz="1200" kern="1200">
                <a:solidFill>
                  <a:srgbClr val="3366FF"/>
                </a:solidFill>
                <a:latin typeface="Calibri" pitchFamily="34" charset="0"/>
                <a:ea typeface="+mn-ea"/>
                <a:cs typeface="Arial" pitchFamily="34" charset="0"/>
              </a:defRPr>
            </a:lvl3pPr>
            <a:lvl4pPr marL="1371600" algn="l" rtl="0" fontAlgn="base">
              <a:spcBef>
                <a:spcPct val="0"/>
              </a:spcBef>
              <a:spcAft>
                <a:spcPct val="0"/>
              </a:spcAft>
              <a:defRPr sz="1200" kern="1200">
                <a:solidFill>
                  <a:srgbClr val="3366FF"/>
                </a:solidFill>
                <a:latin typeface="Calibri" pitchFamily="34" charset="0"/>
                <a:ea typeface="+mn-ea"/>
                <a:cs typeface="Arial" pitchFamily="34" charset="0"/>
              </a:defRPr>
            </a:lvl4pPr>
            <a:lvl5pPr marL="1828800" algn="l" rtl="0" fontAlgn="base">
              <a:spcBef>
                <a:spcPct val="0"/>
              </a:spcBef>
              <a:spcAft>
                <a:spcPct val="0"/>
              </a:spcAft>
              <a:defRPr sz="1200" kern="1200">
                <a:solidFill>
                  <a:srgbClr val="3366FF"/>
                </a:solidFill>
                <a:latin typeface="Calibri" pitchFamily="34" charset="0"/>
                <a:ea typeface="+mn-ea"/>
                <a:cs typeface="Arial" pitchFamily="34" charset="0"/>
              </a:defRPr>
            </a:lvl5pPr>
            <a:lvl6pPr marL="2286000" algn="l" defTabSz="914400" rtl="0" eaLnBrk="1" latinLnBrk="0" hangingPunct="1">
              <a:defRPr sz="1200" kern="1200">
                <a:solidFill>
                  <a:srgbClr val="3366FF"/>
                </a:solidFill>
                <a:latin typeface="Calibri" pitchFamily="34" charset="0"/>
                <a:ea typeface="+mn-ea"/>
                <a:cs typeface="Arial" pitchFamily="34" charset="0"/>
              </a:defRPr>
            </a:lvl6pPr>
            <a:lvl7pPr marL="2743200" algn="l" defTabSz="914400" rtl="0" eaLnBrk="1" latinLnBrk="0" hangingPunct="1">
              <a:defRPr sz="1200" kern="1200">
                <a:solidFill>
                  <a:srgbClr val="3366FF"/>
                </a:solidFill>
                <a:latin typeface="Calibri" pitchFamily="34" charset="0"/>
                <a:ea typeface="+mn-ea"/>
                <a:cs typeface="Arial" pitchFamily="34" charset="0"/>
              </a:defRPr>
            </a:lvl7pPr>
            <a:lvl8pPr marL="3200400" algn="l" defTabSz="914400" rtl="0" eaLnBrk="1" latinLnBrk="0" hangingPunct="1">
              <a:defRPr sz="1200" kern="1200">
                <a:solidFill>
                  <a:srgbClr val="3366FF"/>
                </a:solidFill>
                <a:latin typeface="Calibri" pitchFamily="34" charset="0"/>
                <a:ea typeface="+mn-ea"/>
                <a:cs typeface="Arial" pitchFamily="34" charset="0"/>
              </a:defRPr>
            </a:lvl8pPr>
            <a:lvl9pPr marL="3657600" algn="l" defTabSz="914400" rtl="0" eaLnBrk="1" latinLnBrk="0" hangingPunct="1">
              <a:defRPr sz="1200" kern="1200">
                <a:solidFill>
                  <a:srgbClr val="3366FF"/>
                </a:solidFill>
                <a:latin typeface="Calibri" pitchFamily="34" charset="0"/>
                <a:ea typeface="+mn-ea"/>
                <a:cs typeface="Arial" pitchFamily="34" charset="0"/>
              </a:defRPr>
            </a:lvl9pPr>
          </a:lstStyle>
          <a:p>
            <a:pPr marL="0" marR="0" indent="0" algn="ctr" defTabSz="914400" rtl="0" eaLnBrk="1" fontAlgn="base" latinLnBrk="0" hangingPunct="1">
              <a:lnSpc>
                <a:spcPct val="90000"/>
              </a:lnSpc>
              <a:spcBef>
                <a:spcPct val="50000"/>
              </a:spcBef>
              <a:spcAft>
                <a:spcPct val="0"/>
              </a:spcAft>
              <a:buClrTx/>
              <a:buSzTx/>
              <a:buFontTx/>
              <a:buNone/>
              <a:tabLst/>
            </a:pPr>
            <a:r>
              <a:rPr kumimoji="0" lang="en-US" sz="1200" b="1" i="0" u="none" strike="noStrike" cap="none" normalizeH="0" baseline="0" dirty="0">
                <a:ln>
                  <a:noFill/>
                </a:ln>
                <a:solidFill>
                  <a:schemeClr val="tx2"/>
                </a:solidFill>
                <a:effectLst/>
                <a:latin typeface="Calibri" pitchFamily="34" charset="0"/>
              </a:rPr>
              <a:t>Copy and paste from RFA</a:t>
            </a:r>
          </a:p>
        </p:txBody>
      </p:sp>
      <p:sp>
        <p:nvSpPr>
          <p:cNvPr id="7" name="Rounded Rectangular Callout 6"/>
          <p:cNvSpPr/>
          <p:nvPr/>
        </p:nvSpPr>
        <p:spPr bwMode="auto">
          <a:xfrm>
            <a:off x="2720243" y="935030"/>
            <a:ext cx="1410101" cy="469916"/>
          </a:xfrm>
          <a:prstGeom prst="wedgeRoundRectCallout">
            <a:avLst>
              <a:gd name="adj1" fmla="val 83514"/>
              <a:gd name="adj2" fmla="val 42677"/>
              <a:gd name="adj3" fmla="val 16667"/>
            </a:avLst>
          </a:prstGeom>
          <a:solidFill>
            <a:schemeClr val="accent1">
              <a:lumMod val="20000"/>
              <a:lumOff val="80000"/>
            </a:schemeClr>
          </a:solidFill>
          <a:ln w="19050" cap="flat" cmpd="sng" algn="ctr">
            <a:solidFill>
              <a:schemeClr val="tx2"/>
            </a:solidFill>
            <a:prstDash val="solid"/>
            <a:round/>
            <a:headEnd type="none" w="med" len="med"/>
            <a:tailEnd type="none" w="med" len="med"/>
          </a:ln>
          <a:effectLst/>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algn="l" rtl="0" fontAlgn="base">
              <a:spcBef>
                <a:spcPct val="0"/>
              </a:spcBef>
              <a:spcAft>
                <a:spcPct val="0"/>
              </a:spcAft>
              <a:defRPr sz="1200" kern="1200">
                <a:solidFill>
                  <a:srgbClr val="3366FF"/>
                </a:solidFill>
                <a:latin typeface="Calibri" pitchFamily="34" charset="0"/>
                <a:ea typeface="+mn-ea"/>
                <a:cs typeface="Arial" pitchFamily="34" charset="0"/>
              </a:defRPr>
            </a:lvl1pPr>
            <a:lvl2pPr marL="457200" algn="l" rtl="0" fontAlgn="base">
              <a:spcBef>
                <a:spcPct val="0"/>
              </a:spcBef>
              <a:spcAft>
                <a:spcPct val="0"/>
              </a:spcAft>
              <a:defRPr sz="1200" kern="1200">
                <a:solidFill>
                  <a:srgbClr val="3366FF"/>
                </a:solidFill>
                <a:latin typeface="Calibri" pitchFamily="34" charset="0"/>
                <a:ea typeface="+mn-ea"/>
                <a:cs typeface="Arial" pitchFamily="34" charset="0"/>
              </a:defRPr>
            </a:lvl2pPr>
            <a:lvl3pPr marL="914400" algn="l" rtl="0" fontAlgn="base">
              <a:spcBef>
                <a:spcPct val="0"/>
              </a:spcBef>
              <a:spcAft>
                <a:spcPct val="0"/>
              </a:spcAft>
              <a:defRPr sz="1200" kern="1200">
                <a:solidFill>
                  <a:srgbClr val="3366FF"/>
                </a:solidFill>
                <a:latin typeface="Calibri" pitchFamily="34" charset="0"/>
                <a:ea typeface="+mn-ea"/>
                <a:cs typeface="Arial" pitchFamily="34" charset="0"/>
              </a:defRPr>
            </a:lvl3pPr>
            <a:lvl4pPr marL="1371600" algn="l" rtl="0" fontAlgn="base">
              <a:spcBef>
                <a:spcPct val="0"/>
              </a:spcBef>
              <a:spcAft>
                <a:spcPct val="0"/>
              </a:spcAft>
              <a:defRPr sz="1200" kern="1200">
                <a:solidFill>
                  <a:srgbClr val="3366FF"/>
                </a:solidFill>
                <a:latin typeface="Calibri" pitchFamily="34" charset="0"/>
                <a:ea typeface="+mn-ea"/>
                <a:cs typeface="Arial" pitchFamily="34" charset="0"/>
              </a:defRPr>
            </a:lvl4pPr>
            <a:lvl5pPr marL="1828800" algn="l" rtl="0" fontAlgn="base">
              <a:spcBef>
                <a:spcPct val="0"/>
              </a:spcBef>
              <a:spcAft>
                <a:spcPct val="0"/>
              </a:spcAft>
              <a:defRPr sz="1200" kern="1200">
                <a:solidFill>
                  <a:srgbClr val="3366FF"/>
                </a:solidFill>
                <a:latin typeface="Calibri" pitchFamily="34" charset="0"/>
                <a:ea typeface="+mn-ea"/>
                <a:cs typeface="Arial" pitchFamily="34" charset="0"/>
              </a:defRPr>
            </a:lvl5pPr>
            <a:lvl6pPr marL="2286000" algn="l" defTabSz="914400" rtl="0" eaLnBrk="1" latinLnBrk="0" hangingPunct="1">
              <a:defRPr sz="1200" kern="1200">
                <a:solidFill>
                  <a:srgbClr val="3366FF"/>
                </a:solidFill>
                <a:latin typeface="Calibri" pitchFamily="34" charset="0"/>
                <a:ea typeface="+mn-ea"/>
                <a:cs typeface="Arial" pitchFamily="34" charset="0"/>
              </a:defRPr>
            </a:lvl6pPr>
            <a:lvl7pPr marL="2743200" algn="l" defTabSz="914400" rtl="0" eaLnBrk="1" latinLnBrk="0" hangingPunct="1">
              <a:defRPr sz="1200" kern="1200">
                <a:solidFill>
                  <a:srgbClr val="3366FF"/>
                </a:solidFill>
                <a:latin typeface="Calibri" pitchFamily="34" charset="0"/>
                <a:ea typeface="+mn-ea"/>
                <a:cs typeface="Arial" pitchFamily="34" charset="0"/>
              </a:defRPr>
            </a:lvl7pPr>
            <a:lvl8pPr marL="3200400" algn="l" defTabSz="914400" rtl="0" eaLnBrk="1" latinLnBrk="0" hangingPunct="1">
              <a:defRPr sz="1200" kern="1200">
                <a:solidFill>
                  <a:srgbClr val="3366FF"/>
                </a:solidFill>
                <a:latin typeface="Calibri" pitchFamily="34" charset="0"/>
                <a:ea typeface="+mn-ea"/>
                <a:cs typeface="Arial" pitchFamily="34" charset="0"/>
              </a:defRPr>
            </a:lvl8pPr>
            <a:lvl9pPr marL="3657600" algn="l" defTabSz="914400" rtl="0" eaLnBrk="1" latinLnBrk="0" hangingPunct="1">
              <a:defRPr sz="1200" kern="1200">
                <a:solidFill>
                  <a:srgbClr val="3366FF"/>
                </a:solidFill>
                <a:latin typeface="Calibri" pitchFamily="34" charset="0"/>
                <a:ea typeface="+mn-ea"/>
                <a:cs typeface="Arial" pitchFamily="34" charset="0"/>
              </a:defRPr>
            </a:lvl9pPr>
          </a:lstStyle>
          <a:p>
            <a:pPr marL="0" marR="0" indent="0" algn="ctr" defTabSz="914400" rtl="0" eaLnBrk="1" fontAlgn="base" latinLnBrk="0" hangingPunct="1">
              <a:lnSpc>
                <a:spcPct val="90000"/>
              </a:lnSpc>
              <a:spcBef>
                <a:spcPct val="50000"/>
              </a:spcBef>
              <a:spcAft>
                <a:spcPct val="0"/>
              </a:spcAft>
              <a:buClrTx/>
              <a:buSzTx/>
              <a:buFontTx/>
              <a:buNone/>
              <a:tabLst/>
            </a:pPr>
            <a:r>
              <a:rPr kumimoji="0" lang="en-US" sz="1200" b="1" i="0" u="none" strike="noStrike" cap="none" normalizeH="0" baseline="0" dirty="0">
                <a:ln>
                  <a:noFill/>
                </a:ln>
                <a:solidFill>
                  <a:schemeClr val="tx2"/>
                </a:solidFill>
                <a:effectLst/>
                <a:latin typeface="Calibri" pitchFamily="34" charset="0"/>
              </a:rPr>
              <a:t>Copy and paste from RFA</a:t>
            </a:r>
          </a:p>
        </p:txBody>
      </p:sp>
      <p:sp>
        <p:nvSpPr>
          <p:cNvPr id="8" name="Rounded Rectangular Callout 5">
            <a:extLst>
              <a:ext uri="{FF2B5EF4-FFF2-40B4-BE49-F238E27FC236}">
                <a16:creationId xmlns:a16="http://schemas.microsoft.com/office/drawing/2014/main" id="{0CB3889E-0635-4892-A46F-347C8F91BAB1}"/>
              </a:ext>
            </a:extLst>
          </p:cNvPr>
          <p:cNvSpPr/>
          <p:nvPr/>
        </p:nvSpPr>
        <p:spPr bwMode="auto">
          <a:xfrm>
            <a:off x="7433068" y="935030"/>
            <a:ext cx="1410101" cy="469916"/>
          </a:xfrm>
          <a:prstGeom prst="wedgeRoundRectCallout">
            <a:avLst>
              <a:gd name="adj1" fmla="val -86099"/>
              <a:gd name="adj2" fmla="val -47288"/>
              <a:gd name="adj3" fmla="val 16667"/>
            </a:avLst>
          </a:prstGeom>
          <a:solidFill>
            <a:schemeClr val="accent6">
              <a:lumMod val="75000"/>
            </a:schemeClr>
          </a:solidFill>
          <a:ln w="19050" cap="flat" cmpd="sng" algn="ctr">
            <a:solidFill>
              <a:schemeClr val="accent6">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defPPr>
              <a:defRPr lang="en-US"/>
            </a:defPPr>
            <a:lvl1pPr algn="l" rtl="0" fontAlgn="base">
              <a:spcBef>
                <a:spcPct val="0"/>
              </a:spcBef>
              <a:spcAft>
                <a:spcPct val="0"/>
              </a:spcAft>
              <a:defRPr sz="1200" kern="1200">
                <a:solidFill>
                  <a:srgbClr val="3366FF"/>
                </a:solidFill>
                <a:latin typeface="Calibri" pitchFamily="34" charset="0"/>
                <a:ea typeface="+mn-ea"/>
                <a:cs typeface="Arial" pitchFamily="34" charset="0"/>
              </a:defRPr>
            </a:lvl1pPr>
            <a:lvl2pPr marL="457200" algn="l" rtl="0" fontAlgn="base">
              <a:spcBef>
                <a:spcPct val="0"/>
              </a:spcBef>
              <a:spcAft>
                <a:spcPct val="0"/>
              </a:spcAft>
              <a:defRPr sz="1200" kern="1200">
                <a:solidFill>
                  <a:srgbClr val="3366FF"/>
                </a:solidFill>
                <a:latin typeface="Calibri" pitchFamily="34" charset="0"/>
                <a:ea typeface="+mn-ea"/>
                <a:cs typeface="Arial" pitchFamily="34" charset="0"/>
              </a:defRPr>
            </a:lvl2pPr>
            <a:lvl3pPr marL="914400" algn="l" rtl="0" fontAlgn="base">
              <a:spcBef>
                <a:spcPct val="0"/>
              </a:spcBef>
              <a:spcAft>
                <a:spcPct val="0"/>
              </a:spcAft>
              <a:defRPr sz="1200" kern="1200">
                <a:solidFill>
                  <a:srgbClr val="3366FF"/>
                </a:solidFill>
                <a:latin typeface="Calibri" pitchFamily="34" charset="0"/>
                <a:ea typeface="+mn-ea"/>
                <a:cs typeface="Arial" pitchFamily="34" charset="0"/>
              </a:defRPr>
            </a:lvl3pPr>
            <a:lvl4pPr marL="1371600" algn="l" rtl="0" fontAlgn="base">
              <a:spcBef>
                <a:spcPct val="0"/>
              </a:spcBef>
              <a:spcAft>
                <a:spcPct val="0"/>
              </a:spcAft>
              <a:defRPr sz="1200" kern="1200">
                <a:solidFill>
                  <a:srgbClr val="3366FF"/>
                </a:solidFill>
                <a:latin typeface="Calibri" pitchFamily="34" charset="0"/>
                <a:ea typeface="+mn-ea"/>
                <a:cs typeface="Arial" pitchFamily="34" charset="0"/>
              </a:defRPr>
            </a:lvl4pPr>
            <a:lvl5pPr marL="1828800" algn="l" rtl="0" fontAlgn="base">
              <a:spcBef>
                <a:spcPct val="0"/>
              </a:spcBef>
              <a:spcAft>
                <a:spcPct val="0"/>
              </a:spcAft>
              <a:defRPr sz="1200" kern="1200">
                <a:solidFill>
                  <a:srgbClr val="3366FF"/>
                </a:solidFill>
                <a:latin typeface="Calibri" pitchFamily="34" charset="0"/>
                <a:ea typeface="+mn-ea"/>
                <a:cs typeface="Arial" pitchFamily="34" charset="0"/>
              </a:defRPr>
            </a:lvl5pPr>
            <a:lvl6pPr marL="2286000" algn="l" defTabSz="914400" rtl="0" eaLnBrk="1" latinLnBrk="0" hangingPunct="1">
              <a:defRPr sz="1200" kern="1200">
                <a:solidFill>
                  <a:srgbClr val="3366FF"/>
                </a:solidFill>
                <a:latin typeface="Calibri" pitchFamily="34" charset="0"/>
                <a:ea typeface="+mn-ea"/>
                <a:cs typeface="Arial" pitchFamily="34" charset="0"/>
              </a:defRPr>
            </a:lvl6pPr>
            <a:lvl7pPr marL="2743200" algn="l" defTabSz="914400" rtl="0" eaLnBrk="1" latinLnBrk="0" hangingPunct="1">
              <a:defRPr sz="1200" kern="1200">
                <a:solidFill>
                  <a:srgbClr val="3366FF"/>
                </a:solidFill>
                <a:latin typeface="Calibri" pitchFamily="34" charset="0"/>
                <a:ea typeface="+mn-ea"/>
                <a:cs typeface="Arial" pitchFamily="34" charset="0"/>
              </a:defRPr>
            </a:lvl7pPr>
            <a:lvl8pPr marL="3200400" algn="l" defTabSz="914400" rtl="0" eaLnBrk="1" latinLnBrk="0" hangingPunct="1">
              <a:defRPr sz="1200" kern="1200">
                <a:solidFill>
                  <a:srgbClr val="3366FF"/>
                </a:solidFill>
                <a:latin typeface="Calibri" pitchFamily="34" charset="0"/>
                <a:ea typeface="+mn-ea"/>
                <a:cs typeface="Arial" pitchFamily="34" charset="0"/>
              </a:defRPr>
            </a:lvl8pPr>
            <a:lvl9pPr marL="3657600" algn="l" defTabSz="914400" rtl="0" eaLnBrk="1" latinLnBrk="0" hangingPunct="1">
              <a:defRPr sz="1200" kern="1200">
                <a:solidFill>
                  <a:srgbClr val="3366FF"/>
                </a:solidFill>
                <a:latin typeface="Calibri" pitchFamily="34" charset="0"/>
                <a:ea typeface="+mn-ea"/>
                <a:cs typeface="Arial" pitchFamily="34" charset="0"/>
              </a:defRPr>
            </a:lvl9pPr>
          </a:lstStyle>
          <a:p>
            <a:pPr marL="0" marR="0" indent="0" algn="ctr" defTabSz="914400" rtl="0" eaLnBrk="1" fontAlgn="base" latinLnBrk="0" hangingPunct="1">
              <a:lnSpc>
                <a:spcPct val="90000"/>
              </a:lnSpc>
              <a:spcBef>
                <a:spcPct val="50000"/>
              </a:spcBef>
              <a:spcAft>
                <a:spcPct val="0"/>
              </a:spcAft>
              <a:buClrTx/>
              <a:buSzTx/>
              <a:buFontTx/>
              <a:buNone/>
              <a:tabLst/>
            </a:pPr>
            <a:r>
              <a:rPr kumimoji="0" lang="en-US" sz="1200" b="1" i="0" u="none" strike="noStrike" cap="none" normalizeH="0" baseline="0" dirty="0">
                <a:ln>
                  <a:noFill/>
                </a:ln>
                <a:solidFill>
                  <a:schemeClr val="bg1"/>
                </a:solidFill>
                <a:effectLst/>
                <a:latin typeface="Calibri" pitchFamily="34" charset="0"/>
              </a:rPr>
              <a:t>Change text in slide title to suit</a:t>
            </a:r>
          </a:p>
        </p:txBody>
      </p:sp>
    </p:spTree>
    <p:extLst>
      <p:ext uri="{BB962C8B-B14F-4D97-AF65-F5344CB8AC3E}">
        <p14:creationId xmlns:p14="http://schemas.microsoft.com/office/powerpoint/2010/main" val="15930060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1BBC3123-67FF-47BE-A78D-A9BC2828385B}"/>
              </a:ext>
            </a:extLst>
          </p:cNvPr>
          <p:cNvSpPr>
            <a:spLocks noGrp="1"/>
          </p:cNvSpPr>
          <p:nvPr>
            <p:ph type="body" sz="quarter" idx="10"/>
          </p:nvPr>
        </p:nvSpPr>
        <p:spPr/>
        <p:txBody>
          <a:bodyPr/>
          <a:lstStyle/>
          <a:p>
            <a:r>
              <a:rPr lang="en-US" dirty="0"/>
              <a:t>Instructions</a:t>
            </a:r>
          </a:p>
          <a:p>
            <a:endParaRPr lang="en-US" dirty="0"/>
          </a:p>
        </p:txBody>
      </p:sp>
      <p:sp>
        <p:nvSpPr>
          <p:cNvPr id="2" name="Title 1"/>
          <p:cNvSpPr>
            <a:spLocks noGrp="1"/>
          </p:cNvSpPr>
          <p:nvPr>
            <p:ph type="title"/>
          </p:nvPr>
        </p:nvSpPr>
        <p:spPr/>
        <p:txBody>
          <a:bodyPr/>
          <a:lstStyle/>
          <a:p>
            <a:r>
              <a:rPr lang="en-US" dirty="0"/>
              <a:t>This report template is the preferred format by the author. </a:t>
            </a:r>
          </a:p>
        </p:txBody>
      </p:sp>
      <p:sp>
        <p:nvSpPr>
          <p:cNvPr id="5" name="Content Placeholder 4"/>
          <p:cNvSpPr>
            <a:spLocks noGrp="1"/>
          </p:cNvSpPr>
          <p:nvPr>
            <p:ph idx="11"/>
          </p:nvPr>
        </p:nvSpPr>
        <p:spPr/>
        <p:txBody>
          <a:bodyPr/>
          <a:lstStyle/>
          <a:p>
            <a:r>
              <a:rPr lang="en-US" dirty="0"/>
              <a:t>Users are free to use this template to develop their own analysis</a:t>
            </a:r>
          </a:p>
          <a:p>
            <a:r>
              <a:rPr lang="en-US" dirty="0"/>
              <a:t>This report template is designed to be used for a reserve study update with financial analysis. </a:t>
            </a:r>
          </a:p>
          <a:p>
            <a:r>
              <a:rPr lang="en-US" dirty="0"/>
              <a:t>For a first-time reserve study, generally the content will be more inclusive.</a:t>
            </a:r>
          </a:p>
        </p:txBody>
      </p:sp>
      <p:sp>
        <p:nvSpPr>
          <p:cNvPr id="4" name="Rounded Rectangular Callout 3"/>
          <p:cNvSpPr/>
          <p:nvPr/>
        </p:nvSpPr>
        <p:spPr bwMode="auto">
          <a:xfrm>
            <a:off x="1790299" y="3108074"/>
            <a:ext cx="596766" cy="275205"/>
          </a:xfrm>
          <a:prstGeom prst="wedgeRoundRectCallout">
            <a:avLst>
              <a:gd name="adj1" fmla="val -101478"/>
              <a:gd name="adj2" fmla="val 72500"/>
              <a:gd name="adj3" fmla="val 16667"/>
            </a:avLst>
          </a:prstGeom>
          <a:solidFill>
            <a:schemeClr val="accent1">
              <a:lumMod val="20000"/>
              <a:lumOff val="80000"/>
            </a:schemeClr>
          </a:solidFill>
          <a:ln w="19050"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90000"/>
              </a:lnSpc>
              <a:spcBef>
                <a:spcPct val="50000"/>
              </a:spcBef>
              <a:spcAft>
                <a:spcPct val="0"/>
              </a:spcAft>
              <a:buClrTx/>
              <a:buSzTx/>
              <a:buFontTx/>
              <a:buNone/>
              <a:tabLst/>
            </a:pPr>
            <a:r>
              <a:rPr kumimoji="0" lang="en-US" sz="700" b="1" i="0" u="none" strike="noStrike" cap="none" normalizeH="0" baseline="0" dirty="0">
                <a:ln>
                  <a:noFill/>
                </a:ln>
                <a:solidFill>
                  <a:schemeClr val="tx2"/>
                </a:solidFill>
                <a:effectLst/>
                <a:latin typeface="Calibri" pitchFamily="34" charset="0"/>
              </a:rPr>
              <a:t>Update this</a:t>
            </a:r>
            <a:r>
              <a:rPr kumimoji="0" lang="en-US" sz="700" b="1" i="0" u="none" strike="noStrike" cap="none" normalizeH="0" dirty="0">
                <a:ln>
                  <a:noFill/>
                </a:ln>
                <a:solidFill>
                  <a:schemeClr val="tx2"/>
                </a:solidFill>
                <a:effectLst/>
                <a:latin typeface="Calibri" pitchFamily="34" charset="0"/>
              </a:rPr>
              <a:t> table</a:t>
            </a:r>
            <a:endParaRPr kumimoji="0" lang="en-US" sz="700" b="1" i="0" u="none" strike="noStrike" cap="none" normalizeH="0" baseline="0" dirty="0">
              <a:ln>
                <a:noFill/>
              </a:ln>
              <a:solidFill>
                <a:schemeClr val="tx2"/>
              </a:solidFill>
              <a:effectLst/>
              <a:latin typeface="Calibri" pitchFamily="34" charset="0"/>
            </a:endParaRPr>
          </a:p>
        </p:txBody>
      </p:sp>
      <p:sp>
        <p:nvSpPr>
          <p:cNvPr id="6" name="Rounded Rectangular Callout 5"/>
          <p:cNvSpPr/>
          <p:nvPr/>
        </p:nvSpPr>
        <p:spPr bwMode="auto">
          <a:xfrm>
            <a:off x="2180122" y="3486666"/>
            <a:ext cx="805772" cy="316682"/>
          </a:xfrm>
          <a:prstGeom prst="wedgeRoundRectCallout">
            <a:avLst>
              <a:gd name="adj1" fmla="val 40800"/>
              <a:gd name="adj2" fmla="val -116956"/>
              <a:gd name="adj3" fmla="val 16667"/>
            </a:avLst>
          </a:prstGeom>
          <a:solidFill>
            <a:schemeClr val="accent1">
              <a:lumMod val="20000"/>
              <a:lumOff val="80000"/>
            </a:schemeClr>
          </a:solidFill>
          <a:ln w="19050" cap="flat" cmpd="sng" algn="ctr">
            <a:solidFill>
              <a:schemeClr val="tx2"/>
            </a:solidFill>
            <a:prstDash val="solid"/>
            <a:round/>
            <a:headEnd type="none" w="med" len="med"/>
            <a:tailEnd type="none" w="med" len="med"/>
          </a:ln>
          <a:effectLst/>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algn="l" rtl="0" fontAlgn="base">
              <a:spcBef>
                <a:spcPct val="0"/>
              </a:spcBef>
              <a:spcAft>
                <a:spcPct val="0"/>
              </a:spcAft>
              <a:defRPr sz="1200" kern="1200">
                <a:solidFill>
                  <a:srgbClr val="3366FF"/>
                </a:solidFill>
                <a:latin typeface="Calibri" pitchFamily="34" charset="0"/>
                <a:ea typeface="+mn-ea"/>
                <a:cs typeface="Arial" pitchFamily="34" charset="0"/>
              </a:defRPr>
            </a:lvl1pPr>
            <a:lvl2pPr marL="457200" algn="l" rtl="0" fontAlgn="base">
              <a:spcBef>
                <a:spcPct val="0"/>
              </a:spcBef>
              <a:spcAft>
                <a:spcPct val="0"/>
              </a:spcAft>
              <a:defRPr sz="1200" kern="1200">
                <a:solidFill>
                  <a:srgbClr val="3366FF"/>
                </a:solidFill>
                <a:latin typeface="Calibri" pitchFamily="34" charset="0"/>
                <a:ea typeface="+mn-ea"/>
                <a:cs typeface="Arial" pitchFamily="34" charset="0"/>
              </a:defRPr>
            </a:lvl2pPr>
            <a:lvl3pPr marL="914400" algn="l" rtl="0" fontAlgn="base">
              <a:spcBef>
                <a:spcPct val="0"/>
              </a:spcBef>
              <a:spcAft>
                <a:spcPct val="0"/>
              </a:spcAft>
              <a:defRPr sz="1200" kern="1200">
                <a:solidFill>
                  <a:srgbClr val="3366FF"/>
                </a:solidFill>
                <a:latin typeface="Calibri" pitchFamily="34" charset="0"/>
                <a:ea typeface="+mn-ea"/>
                <a:cs typeface="Arial" pitchFamily="34" charset="0"/>
              </a:defRPr>
            </a:lvl3pPr>
            <a:lvl4pPr marL="1371600" algn="l" rtl="0" fontAlgn="base">
              <a:spcBef>
                <a:spcPct val="0"/>
              </a:spcBef>
              <a:spcAft>
                <a:spcPct val="0"/>
              </a:spcAft>
              <a:defRPr sz="1200" kern="1200">
                <a:solidFill>
                  <a:srgbClr val="3366FF"/>
                </a:solidFill>
                <a:latin typeface="Calibri" pitchFamily="34" charset="0"/>
                <a:ea typeface="+mn-ea"/>
                <a:cs typeface="Arial" pitchFamily="34" charset="0"/>
              </a:defRPr>
            </a:lvl4pPr>
            <a:lvl5pPr marL="1828800" algn="l" rtl="0" fontAlgn="base">
              <a:spcBef>
                <a:spcPct val="0"/>
              </a:spcBef>
              <a:spcAft>
                <a:spcPct val="0"/>
              </a:spcAft>
              <a:defRPr sz="1200" kern="1200">
                <a:solidFill>
                  <a:srgbClr val="3366FF"/>
                </a:solidFill>
                <a:latin typeface="Calibri" pitchFamily="34" charset="0"/>
                <a:ea typeface="+mn-ea"/>
                <a:cs typeface="Arial" pitchFamily="34" charset="0"/>
              </a:defRPr>
            </a:lvl5pPr>
            <a:lvl6pPr marL="2286000" algn="l" defTabSz="914400" rtl="0" eaLnBrk="1" latinLnBrk="0" hangingPunct="1">
              <a:defRPr sz="1200" kern="1200">
                <a:solidFill>
                  <a:srgbClr val="3366FF"/>
                </a:solidFill>
                <a:latin typeface="Calibri" pitchFamily="34" charset="0"/>
                <a:ea typeface="+mn-ea"/>
                <a:cs typeface="Arial" pitchFamily="34" charset="0"/>
              </a:defRPr>
            </a:lvl6pPr>
            <a:lvl7pPr marL="2743200" algn="l" defTabSz="914400" rtl="0" eaLnBrk="1" latinLnBrk="0" hangingPunct="1">
              <a:defRPr sz="1200" kern="1200">
                <a:solidFill>
                  <a:srgbClr val="3366FF"/>
                </a:solidFill>
                <a:latin typeface="Calibri" pitchFamily="34" charset="0"/>
                <a:ea typeface="+mn-ea"/>
                <a:cs typeface="Arial" pitchFamily="34" charset="0"/>
              </a:defRPr>
            </a:lvl7pPr>
            <a:lvl8pPr marL="3200400" algn="l" defTabSz="914400" rtl="0" eaLnBrk="1" latinLnBrk="0" hangingPunct="1">
              <a:defRPr sz="1200" kern="1200">
                <a:solidFill>
                  <a:srgbClr val="3366FF"/>
                </a:solidFill>
                <a:latin typeface="Calibri" pitchFamily="34" charset="0"/>
                <a:ea typeface="+mn-ea"/>
                <a:cs typeface="Arial" pitchFamily="34" charset="0"/>
              </a:defRPr>
            </a:lvl8pPr>
            <a:lvl9pPr marL="3657600" algn="l" defTabSz="914400" rtl="0" eaLnBrk="1" latinLnBrk="0" hangingPunct="1">
              <a:defRPr sz="1200" kern="1200">
                <a:solidFill>
                  <a:srgbClr val="3366FF"/>
                </a:solidFill>
                <a:latin typeface="Calibri" pitchFamily="34" charset="0"/>
                <a:ea typeface="+mn-ea"/>
                <a:cs typeface="Arial" pitchFamily="34" charset="0"/>
              </a:defRPr>
            </a:lvl9pPr>
          </a:lstStyle>
          <a:p>
            <a:pPr marL="0" marR="0" indent="0" algn="ctr" defTabSz="914400" rtl="0" eaLnBrk="1" fontAlgn="base" latinLnBrk="0" hangingPunct="1">
              <a:lnSpc>
                <a:spcPct val="90000"/>
              </a:lnSpc>
              <a:spcBef>
                <a:spcPct val="50000"/>
              </a:spcBef>
              <a:spcAft>
                <a:spcPct val="0"/>
              </a:spcAft>
              <a:buClrTx/>
              <a:buSzTx/>
              <a:buFontTx/>
              <a:buNone/>
              <a:tabLst/>
            </a:pPr>
            <a:r>
              <a:rPr kumimoji="0" lang="en-US" sz="700" b="1" i="0" u="none" strike="noStrike" cap="none" normalizeH="0" baseline="0" dirty="0">
                <a:ln>
                  <a:noFill/>
                </a:ln>
                <a:solidFill>
                  <a:schemeClr val="tx2"/>
                </a:solidFill>
                <a:effectLst/>
                <a:latin typeface="Calibri" pitchFamily="34" charset="0"/>
              </a:rPr>
              <a:t>Copy and paste from RFA</a:t>
            </a:r>
          </a:p>
        </p:txBody>
      </p:sp>
      <p:sp>
        <p:nvSpPr>
          <p:cNvPr id="7" name="Rounded Rectangular Callout 6"/>
          <p:cNvSpPr/>
          <p:nvPr/>
        </p:nvSpPr>
        <p:spPr bwMode="auto">
          <a:xfrm>
            <a:off x="1154468" y="3873874"/>
            <a:ext cx="1025654" cy="423946"/>
          </a:xfrm>
          <a:prstGeom prst="wedgeRoundRectCallout">
            <a:avLst>
              <a:gd name="adj1" fmla="val -43728"/>
              <a:gd name="adj2" fmla="val -148341"/>
              <a:gd name="adj3" fmla="val 16667"/>
            </a:avLst>
          </a:prstGeom>
          <a:solidFill>
            <a:schemeClr val="accent1">
              <a:lumMod val="20000"/>
              <a:lumOff val="80000"/>
            </a:schemeClr>
          </a:solidFill>
          <a:ln w="19050" cap="flat" cmpd="sng" algn="ctr">
            <a:solidFill>
              <a:schemeClr val="tx2"/>
            </a:solidFill>
            <a:prstDash val="solid"/>
            <a:round/>
            <a:headEnd type="none" w="med" len="med"/>
            <a:tailEnd type="none" w="med" len="med"/>
          </a:ln>
          <a:effectLst/>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algn="l" rtl="0" fontAlgn="base">
              <a:spcBef>
                <a:spcPct val="0"/>
              </a:spcBef>
              <a:spcAft>
                <a:spcPct val="0"/>
              </a:spcAft>
              <a:defRPr sz="1200" kern="1200">
                <a:solidFill>
                  <a:srgbClr val="3366FF"/>
                </a:solidFill>
                <a:latin typeface="Calibri" pitchFamily="34" charset="0"/>
                <a:ea typeface="+mn-ea"/>
                <a:cs typeface="Arial" pitchFamily="34" charset="0"/>
              </a:defRPr>
            </a:lvl1pPr>
            <a:lvl2pPr marL="457200" algn="l" rtl="0" fontAlgn="base">
              <a:spcBef>
                <a:spcPct val="0"/>
              </a:spcBef>
              <a:spcAft>
                <a:spcPct val="0"/>
              </a:spcAft>
              <a:defRPr sz="1200" kern="1200">
                <a:solidFill>
                  <a:srgbClr val="3366FF"/>
                </a:solidFill>
                <a:latin typeface="Calibri" pitchFamily="34" charset="0"/>
                <a:ea typeface="+mn-ea"/>
                <a:cs typeface="Arial" pitchFamily="34" charset="0"/>
              </a:defRPr>
            </a:lvl2pPr>
            <a:lvl3pPr marL="914400" algn="l" rtl="0" fontAlgn="base">
              <a:spcBef>
                <a:spcPct val="0"/>
              </a:spcBef>
              <a:spcAft>
                <a:spcPct val="0"/>
              </a:spcAft>
              <a:defRPr sz="1200" kern="1200">
                <a:solidFill>
                  <a:srgbClr val="3366FF"/>
                </a:solidFill>
                <a:latin typeface="Calibri" pitchFamily="34" charset="0"/>
                <a:ea typeface="+mn-ea"/>
                <a:cs typeface="Arial" pitchFamily="34" charset="0"/>
              </a:defRPr>
            </a:lvl3pPr>
            <a:lvl4pPr marL="1371600" algn="l" rtl="0" fontAlgn="base">
              <a:spcBef>
                <a:spcPct val="0"/>
              </a:spcBef>
              <a:spcAft>
                <a:spcPct val="0"/>
              </a:spcAft>
              <a:defRPr sz="1200" kern="1200">
                <a:solidFill>
                  <a:srgbClr val="3366FF"/>
                </a:solidFill>
                <a:latin typeface="Calibri" pitchFamily="34" charset="0"/>
                <a:ea typeface="+mn-ea"/>
                <a:cs typeface="Arial" pitchFamily="34" charset="0"/>
              </a:defRPr>
            </a:lvl4pPr>
            <a:lvl5pPr marL="1828800" algn="l" rtl="0" fontAlgn="base">
              <a:spcBef>
                <a:spcPct val="0"/>
              </a:spcBef>
              <a:spcAft>
                <a:spcPct val="0"/>
              </a:spcAft>
              <a:defRPr sz="1200" kern="1200">
                <a:solidFill>
                  <a:srgbClr val="3366FF"/>
                </a:solidFill>
                <a:latin typeface="Calibri" pitchFamily="34" charset="0"/>
                <a:ea typeface="+mn-ea"/>
                <a:cs typeface="Arial" pitchFamily="34" charset="0"/>
              </a:defRPr>
            </a:lvl5pPr>
            <a:lvl6pPr marL="2286000" algn="l" defTabSz="914400" rtl="0" eaLnBrk="1" latinLnBrk="0" hangingPunct="1">
              <a:defRPr sz="1200" kern="1200">
                <a:solidFill>
                  <a:srgbClr val="3366FF"/>
                </a:solidFill>
                <a:latin typeface="Calibri" pitchFamily="34" charset="0"/>
                <a:ea typeface="+mn-ea"/>
                <a:cs typeface="Arial" pitchFamily="34" charset="0"/>
              </a:defRPr>
            </a:lvl6pPr>
            <a:lvl7pPr marL="2743200" algn="l" defTabSz="914400" rtl="0" eaLnBrk="1" latinLnBrk="0" hangingPunct="1">
              <a:defRPr sz="1200" kern="1200">
                <a:solidFill>
                  <a:srgbClr val="3366FF"/>
                </a:solidFill>
                <a:latin typeface="Calibri" pitchFamily="34" charset="0"/>
                <a:ea typeface="+mn-ea"/>
                <a:cs typeface="Arial" pitchFamily="34" charset="0"/>
              </a:defRPr>
            </a:lvl7pPr>
            <a:lvl8pPr marL="3200400" algn="l" defTabSz="914400" rtl="0" eaLnBrk="1" latinLnBrk="0" hangingPunct="1">
              <a:defRPr sz="1200" kern="1200">
                <a:solidFill>
                  <a:srgbClr val="3366FF"/>
                </a:solidFill>
                <a:latin typeface="Calibri" pitchFamily="34" charset="0"/>
                <a:ea typeface="+mn-ea"/>
                <a:cs typeface="Arial" pitchFamily="34" charset="0"/>
              </a:defRPr>
            </a:lvl8pPr>
            <a:lvl9pPr marL="3657600" algn="l" defTabSz="914400" rtl="0" eaLnBrk="1" latinLnBrk="0" hangingPunct="1">
              <a:defRPr sz="1200" kern="1200">
                <a:solidFill>
                  <a:srgbClr val="3366FF"/>
                </a:solidFill>
                <a:latin typeface="Calibri" pitchFamily="34" charset="0"/>
                <a:ea typeface="+mn-ea"/>
                <a:cs typeface="Arial" pitchFamily="34" charset="0"/>
              </a:defRPr>
            </a:lvl9pPr>
          </a:lstStyle>
          <a:p>
            <a:pPr algn="ctr">
              <a:lnSpc>
                <a:spcPct val="90000"/>
              </a:lnSpc>
              <a:spcBef>
                <a:spcPct val="50000"/>
              </a:spcBef>
            </a:pPr>
            <a:r>
              <a:rPr lang="en-US" sz="700" b="1" dirty="0">
                <a:solidFill>
                  <a:schemeClr val="tx2"/>
                </a:solidFill>
              </a:rPr>
              <a:t>Edit text to describe the current environment.</a:t>
            </a:r>
          </a:p>
        </p:txBody>
      </p:sp>
      <p:sp>
        <p:nvSpPr>
          <p:cNvPr id="8" name="10-Point Star 7"/>
          <p:cNvSpPr/>
          <p:nvPr/>
        </p:nvSpPr>
        <p:spPr bwMode="auto">
          <a:xfrm>
            <a:off x="2218624" y="4085847"/>
            <a:ext cx="1078030" cy="957714"/>
          </a:xfrm>
          <a:prstGeom prst="star10">
            <a:avLst/>
          </a:prstGeom>
          <a:solidFill>
            <a:srgbClr val="FFFFCC"/>
          </a:solidFill>
          <a:ln w="12700" cap="flat" cmpd="sng" algn="ctr">
            <a:solidFill>
              <a:srgbClr val="9966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90000"/>
              </a:lnSpc>
              <a:spcBef>
                <a:spcPct val="50000"/>
              </a:spcBef>
              <a:spcAft>
                <a:spcPct val="0"/>
              </a:spcAft>
              <a:buClrTx/>
              <a:buSzTx/>
              <a:buFontTx/>
              <a:buNone/>
              <a:tabLst/>
            </a:pPr>
            <a:r>
              <a:rPr kumimoji="0" lang="en-US" sz="700" b="1" i="1" u="none" strike="noStrike" cap="none" normalizeH="0" baseline="0" dirty="0">
                <a:ln>
                  <a:noFill/>
                </a:ln>
                <a:solidFill>
                  <a:srgbClr val="3366FF"/>
                </a:solidFill>
                <a:effectLst/>
                <a:latin typeface="Calibri" pitchFamily="34" charset="0"/>
              </a:rPr>
              <a:t>Depending on size of graphics,</a:t>
            </a:r>
            <a:r>
              <a:rPr kumimoji="0" lang="en-US" sz="700" b="1" i="1" u="none" strike="noStrike" cap="none" normalizeH="0" dirty="0">
                <a:ln>
                  <a:noFill/>
                </a:ln>
                <a:solidFill>
                  <a:srgbClr val="3366FF"/>
                </a:solidFill>
                <a:effectLst/>
                <a:latin typeface="Calibri" pitchFamily="34" charset="0"/>
              </a:rPr>
              <a:t> you may have to use more than one page.</a:t>
            </a:r>
            <a:endParaRPr kumimoji="0" lang="en-US" sz="700" b="1" i="1" u="none" strike="noStrike" cap="none" normalizeH="0" baseline="0" dirty="0">
              <a:ln>
                <a:noFill/>
              </a:ln>
              <a:solidFill>
                <a:srgbClr val="3366FF"/>
              </a:solidFill>
              <a:effectLst/>
              <a:latin typeface="Calibri" pitchFamily="34" charset="0"/>
            </a:endParaRPr>
          </a:p>
        </p:txBody>
      </p:sp>
      <p:sp>
        <p:nvSpPr>
          <p:cNvPr id="3" name="Oval 2"/>
          <p:cNvSpPr/>
          <p:nvPr/>
        </p:nvSpPr>
        <p:spPr bwMode="auto">
          <a:xfrm>
            <a:off x="794084" y="2810577"/>
            <a:ext cx="3229276" cy="2863516"/>
          </a:xfrm>
          <a:prstGeom prst="ellipse">
            <a:avLst/>
          </a:prstGeom>
          <a:noFill/>
          <a:ln w="127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90000"/>
              </a:lnSpc>
              <a:spcBef>
                <a:spcPct val="50000"/>
              </a:spcBef>
              <a:spcAft>
                <a:spcPct val="0"/>
              </a:spcAft>
              <a:buClrTx/>
              <a:buSzTx/>
              <a:buFontTx/>
              <a:buNone/>
              <a:tabLst/>
            </a:pPr>
            <a:endParaRPr kumimoji="0" lang="en-US" sz="1200" b="0" i="0" u="none" strike="noStrike" cap="none" normalizeH="0" baseline="0">
              <a:ln>
                <a:noFill/>
              </a:ln>
              <a:solidFill>
                <a:srgbClr val="3366FF"/>
              </a:solidFill>
              <a:effectLst/>
              <a:latin typeface="Calibri" pitchFamily="34" charset="0"/>
            </a:endParaRPr>
          </a:p>
        </p:txBody>
      </p:sp>
      <p:sp>
        <p:nvSpPr>
          <p:cNvPr id="9" name="Line Callout 1 (No Border) 8"/>
          <p:cNvSpPr/>
          <p:nvPr/>
        </p:nvSpPr>
        <p:spPr bwMode="auto">
          <a:xfrm>
            <a:off x="4567187" y="4102614"/>
            <a:ext cx="2979019" cy="868603"/>
          </a:xfrm>
          <a:prstGeom prst="callout1">
            <a:avLst>
              <a:gd name="adj1" fmla="val 20412"/>
              <a:gd name="adj2" fmla="val 4914"/>
              <a:gd name="adj3" fmla="val 28282"/>
              <a:gd name="adj4" fmla="val -18301"/>
            </a:avLst>
          </a:prstGeom>
          <a:noFill/>
          <a:ln w="127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90000"/>
              </a:lnSpc>
              <a:spcBef>
                <a:spcPct val="50000"/>
              </a:spcBef>
              <a:spcAft>
                <a:spcPct val="0"/>
              </a:spcAft>
              <a:buClrTx/>
              <a:buSzTx/>
              <a:buFontTx/>
              <a:buNone/>
              <a:tabLst/>
            </a:pPr>
            <a:r>
              <a:rPr kumimoji="0" lang="en-US" sz="1400" b="1" i="1" u="none" strike="noStrike" cap="none" normalizeH="0" baseline="0" dirty="0">
                <a:ln>
                  <a:noFill/>
                </a:ln>
                <a:solidFill>
                  <a:srgbClr val="C00000"/>
                </a:solidFill>
                <a:effectLst/>
                <a:latin typeface="Calibri" pitchFamily="34" charset="0"/>
              </a:rPr>
              <a:t>In this template, there are callouts and notes to highlight action or edits.  Perform the action / edit and delete the callout.</a:t>
            </a:r>
          </a:p>
        </p:txBody>
      </p:sp>
      <p:sp>
        <p:nvSpPr>
          <p:cNvPr id="10" name="TextBox 9"/>
          <p:cNvSpPr txBox="1"/>
          <p:nvPr/>
        </p:nvSpPr>
        <p:spPr>
          <a:xfrm>
            <a:off x="7969350" y="57750"/>
            <a:ext cx="1069139" cy="307777"/>
          </a:xfrm>
          <a:prstGeom prst="rect">
            <a:avLst/>
          </a:prstGeom>
          <a:solidFill>
            <a:srgbClr val="FFC000"/>
          </a:solidFill>
          <a:ln w="19050">
            <a:solidFill>
              <a:schemeClr val="tx1"/>
            </a:solidFill>
          </a:ln>
        </p:spPr>
        <p:txBody>
          <a:bodyPr wrap="none" rtlCol="0">
            <a:spAutoFit/>
          </a:bodyPr>
          <a:lstStyle/>
          <a:p>
            <a:pPr algn="ctr"/>
            <a:r>
              <a:rPr lang="en-US" sz="1400" b="1" dirty="0">
                <a:solidFill>
                  <a:schemeClr val="tx1"/>
                </a:solidFill>
              </a:rPr>
              <a:t>Instructions</a:t>
            </a:r>
          </a:p>
        </p:txBody>
      </p:sp>
    </p:spTree>
    <p:extLst>
      <p:ext uri="{BB962C8B-B14F-4D97-AF65-F5344CB8AC3E}">
        <p14:creationId xmlns:p14="http://schemas.microsoft.com/office/powerpoint/2010/main" val="14473084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1837959860"/>
              </p:ext>
            </p:extLst>
          </p:nvPr>
        </p:nvGraphicFramePr>
        <p:xfrm>
          <a:off x="475269" y="4979261"/>
          <a:ext cx="3304936" cy="1082326"/>
        </p:xfrm>
        <a:graphic>
          <a:graphicData uri="http://schemas.openxmlformats.org/drawingml/2006/table">
            <a:tbl>
              <a:tblPr firstRow="1" bandRow="1">
                <a:tableStyleId>{5C22544A-7EE6-4342-B048-85BDC9FD1C3A}</a:tableStyleId>
              </a:tblPr>
              <a:tblGrid>
                <a:gridCol w="1692744">
                  <a:extLst>
                    <a:ext uri="{9D8B030D-6E8A-4147-A177-3AD203B41FA5}">
                      <a16:colId xmlns:a16="http://schemas.microsoft.com/office/drawing/2014/main" val="20000"/>
                    </a:ext>
                  </a:extLst>
                </a:gridCol>
                <a:gridCol w="1612192">
                  <a:extLst>
                    <a:ext uri="{9D8B030D-6E8A-4147-A177-3AD203B41FA5}">
                      <a16:colId xmlns:a16="http://schemas.microsoft.com/office/drawing/2014/main" val="20001"/>
                    </a:ext>
                  </a:extLst>
                </a:gridCol>
              </a:tblGrid>
              <a:tr h="630841">
                <a:tc>
                  <a:txBody>
                    <a:bodyPr/>
                    <a:lstStyle/>
                    <a:p>
                      <a:pPr algn="ctr"/>
                      <a:r>
                        <a:rPr lang="en-US" sz="1400" b="1" dirty="0">
                          <a:solidFill>
                            <a:schemeClr val="tx1"/>
                          </a:solidFill>
                        </a:rPr>
                        <a:t>Current Contingency Fund</a:t>
                      </a:r>
                      <a:r>
                        <a:rPr lang="en-US" sz="1400" b="1" baseline="0" dirty="0">
                          <a:solidFill>
                            <a:schemeClr val="tx1"/>
                          </a:solidFill>
                        </a:rPr>
                        <a:t> Balance</a:t>
                      </a:r>
                      <a:endParaRPr lang="en-US" sz="1400" b="1"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Contingency Fund Percent </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451485">
                <a:tc>
                  <a:txBody>
                    <a:bodyPr/>
                    <a:lstStyle/>
                    <a:p>
                      <a:endParaRPr lang="en-US" sz="1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9" name="Text Placeholder 8">
            <a:extLst>
              <a:ext uri="{FF2B5EF4-FFF2-40B4-BE49-F238E27FC236}">
                <a16:creationId xmlns:a16="http://schemas.microsoft.com/office/drawing/2014/main" id="{9A87FD6D-F87C-4E7E-88CA-8E96D6F31021}"/>
              </a:ext>
            </a:extLst>
          </p:cNvPr>
          <p:cNvSpPr>
            <a:spLocks noGrp="1"/>
          </p:cNvSpPr>
          <p:nvPr>
            <p:ph type="body" sz="quarter" idx="10"/>
          </p:nvPr>
        </p:nvSpPr>
        <p:spPr/>
        <p:txBody>
          <a:bodyPr/>
          <a:lstStyle/>
          <a:p>
            <a:r>
              <a:rPr lang="en-US" dirty="0"/>
              <a:t>Detailed Financial Analysis</a:t>
            </a:r>
          </a:p>
          <a:p>
            <a:endParaRPr lang="en-US" dirty="0"/>
          </a:p>
        </p:txBody>
      </p:sp>
      <p:sp>
        <p:nvSpPr>
          <p:cNvPr id="2" name="Title 1"/>
          <p:cNvSpPr>
            <a:spLocks noGrp="1"/>
          </p:cNvSpPr>
          <p:nvPr>
            <p:ph type="title"/>
          </p:nvPr>
        </p:nvSpPr>
        <p:spPr/>
        <p:txBody>
          <a:bodyPr/>
          <a:lstStyle/>
          <a:p>
            <a:r>
              <a:rPr lang="en-US" dirty="0"/>
              <a:t>It is a good practice, and Our Association should maintain, a contingency fund to meet unexpected expenses.</a:t>
            </a:r>
          </a:p>
        </p:txBody>
      </p:sp>
      <p:sp>
        <p:nvSpPr>
          <p:cNvPr id="5" name="Content Placeholder 4"/>
          <p:cNvSpPr>
            <a:spLocks noGrp="1"/>
          </p:cNvSpPr>
          <p:nvPr>
            <p:ph idx="11"/>
          </p:nvPr>
        </p:nvSpPr>
        <p:spPr>
          <a:xfrm>
            <a:off x="336550" y="1235075"/>
            <a:ext cx="3548616" cy="5157788"/>
          </a:xfrm>
        </p:spPr>
        <p:txBody>
          <a:bodyPr/>
          <a:lstStyle/>
          <a:p>
            <a:r>
              <a:rPr lang="en-US" dirty="0"/>
              <a:t>Currently, the HOA does not have a contingency fund.</a:t>
            </a:r>
          </a:p>
          <a:p>
            <a:r>
              <a:rPr lang="en-US" dirty="0"/>
              <a:t>The contingency fund is kept separate from the reserve fund.</a:t>
            </a:r>
          </a:p>
          <a:p>
            <a:r>
              <a:rPr lang="en-US" dirty="0"/>
              <a:t>As the name implies, the contingency fund is used to meet unexpected expenses.</a:t>
            </a:r>
          </a:p>
          <a:p>
            <a:r>
              <a:rPr lang="en-US" dirty="0"/>
              <a:t>The contingency fund will be established and maintained to be no less than 5% of the reserve fund balance.</a:t>
            </a:r>
          </a:p>
        </p:txBody>
      </p:sp>
      <p:pic>
        <p:nvPicPr>
          <p:cNvPr id="6" name="Picture 5"/>
          <p:cNvPicPr/>
          <p:nvPr/>
        </p:nvPicPr>
        <p:blipFill>
          <a:blip r:embed="rId2" cstate="email">
            <a:extLst>
              <a:ext uri="{28A0092B-C50C-407E-A947-70E740481C1C}">
                <a14:useLocalDpi xmlns:a14="http://schemas.microsoft.com/office/drawing/2010/main"/>
              </a:ext>
            </a:extLst>
          </a:blip>
          <a:stretch>
            <a:fillRect/>
          </a:stretch>
        </p:blipFill>
        <p:spPr>
          <a:xfrm>
            <a:off x="4303713" y="1181789"/>
            <a:ext cx="4549775" cy="2447925"/>
          </a:xfrm>
          <a:prstGeom prst="rect">
            <a:avLst/>
          </a:prstGeom>
        </p:spPr>
      </p:pic>
      <p:pic>
        <p:nvPicPr>
          <p:cNvPr id="8" name="Picture 7"/>
          <p:cNvPicPr/>
          <p:nvPr/>
        </p:nvPicPr>
        <p:blipFill>
          <a:blip r:embed="rId3" cstate="email">
            <a:extLst>
              <a:ext uri="{28A0092B-C50C-407E-A947-70E740481C1C}">
                <a14:useLocalDpi xmlns:a14="http://schemas.microsoft.com/office/drawing/2010/main"/>
              </a:ext>
            </a:extLst>
          </a:blip>
          <a:stretch>
            <a:fillRect/>
          </a:stretch>
        </p:blipFill>
        <p:spPr>
          <a:xfrm>
            <a:off x="4189413" y="3844925"/>
            <a:ext cx="4541837" cy="2303463"/>
          </a:xfrm>
          <a:prstGeom prst="rect">
            <a:avLst/>
          </a:prstGeom>
        </p:spPr>
      </p:pic>
      <p:pic>
        <p:nvPicPr>
          <p:cNvPr id="12" name="Picture 11"/>
          <p:cNvPicPr/>
          <p:nvPr/>
        </p:nvPicPr>
        <p:blipFill>
          <a:blip r:embed="rId4" cstate="email">
            <a:extLst>
              <a:ext uri="{28A0092B-C50C-407E-A947-70E740481C1C}">
                <a14:useLocalDpi xmlns:a14="http://schemas.microsoft.com/office/drawing/2010/main"/>
              </a:ext>
            </a:extLst>
          </a:blip>
          <a:stretch>
            <a:fillRect/>
          </a:stretch>
        </p:blipFill>
        <p:spPr>
          <a:xfrm>
            <a:off x="3797300" y="3500438"/>
            <a:ext cx="5260975" cy="192087"/>
          </a:xfrm>
          <a:prstGeom prst="rect">
            <a:avLst/>
          </a:prstGeom>
        </p:spPr>
      </p:pic>
      <p:pic>
        <p:nvPicPr>
          <p:cNvPr id="14" name="Picture 13"/>
          <p:cNvPicPr/>
          <p:nvPr/>
        </p:nvPicPr>
        <p:blipFill>
          <a:blip r:embed="rId5"/>
          <a:stretch>
            <a:fillRect/>
          </a:stretch>
        </p:blipFill>
        <p:spPr>
          <a:xfrm>
            <a:off x="815770" y="5703015"/>
            <a:ext cx="1042526" cy="240583"/>
          </a:xfrm>
          <a:prstGeom prst="rect">
            <a:avLst/>
          </a:prstGeom>
        </p:spPr>
      </p:pic>
      <p:pic>
        <p:nvPicPr>
          <p:cNvPr id="13" name="Picture 12"/>
          <p:cNvPicPr/>
          <p:nvPr/>
        </p:nvPicPr>
        <p:blipFill>
          <a:blip r:embed="rId6"/>
          <a:stretch>
            <a:fillRect/>
          </a:stretch>
        </p:blipFill>
        <p:spPr>
          <a:xfrm>
            <a:off x="2415970" y="5703015"/>
            <a:ext cx="1042526" cy="240583"/>
          </a:xfrm>
          <a:prstGeom prst="rect">
            <a:avLst/>
          </a:prstGeom>
        </p:spPr>
      </p:pic>
      <p:sp>
        <p:nvSpPr>
          <p:cNvPr id="10" name="Rounded Rectangular Callout 9"/>
          <p:cNvSpPr/>
          <p:nvPr/>
        </p:nvSpPr>
        <p:spPr bwMode="auto">
          <a:xfrm>
            <a:off x="6536498" y="706966"/>
            <a:ext cx="2393189" cy="1021556"/>
          </a:xfrm>
          <a:prstGeom prst="wedgeRoundRectCallout">
            <a:avLst>
              <a:gd name="adj1" fmla="val -43388"/>
              <a:gd name="adj2" fmla="val 12817"/>
              <a:gd name="adj3" fmla="val 16667"/>
            </a:avLst>
          </a:prstGeom>
          <a:solidFill>
            <a:schemeClr val="accent1">
              <a:lumMod val="20000"/>
              <a:lumOff val="80000"/>
            </a:schemeClr>
          </a:solidFill>
          <a:ln w="19050" cap="flat" cmpd="sng" algn="ctr">
            <a:solidFill>
              <a:schemeClr val="tx2"/>
            </a:solidFill>
            <a:prstDash val="solid"/>
            <a:round/>
            <a:headEnd type="none" w="med" len="med"/>
            <a:tailEnd type="none" w="med" len="med"/>
          </a:ln>
          <a:effectLst/>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algn="l" rtl="0" fontAlgn="base">
              <a:spcBef>
                <a:spcPct val="0"/>
              </a:spcBef>
              <a:spcAft>
                <a:spcPct val="0"/>
              </a:spcAft>
              <a:defRPr sz="1200" kern="1200">
                <a:solidFill>
                  <a:srgbClr val="3366FF"/>
                </a:solidFill>
                <a:latin typeface="Calibri" pitchFamily="34" charset="0"/>
                <a:ea typeface="+mn-ea"/>
                <a:cs typeface="Arial" pitchFamily="34" charset="0"/>
              </a:defRPr>
            </a:lvl1pPr>
            <a:lvl2pPr marL="457200" algn="l" rtl="0" fontAlgn="base">
              <a:spcBef>
                <a:spcPct val="0"/>
              </a:spcBef>
              <a:spcAft>
                <a:spcPct val="0"/>
              </a:spcAft>
              <a:defRPr sz="1200" kern="1200">
                <a:solidFill>
                  <a:srgbClr val="3366FF"/>
                </a:solidFill>
                <a:latin typeface="Calibri" pitchFamily="34" charset="0"/>
                <a:ea typeface="+mn-ea"/>
                <a:cs typeface="Arial" pitchFamily="34" charset="0"/>
              </a:defRPr>
            </a:lvl2pPr>
            <a:lvl3pPr marL="914400" algn="l" rtl="0" fontAlgn="base">
              <a:spcBef>
                <a:spcPct val="0"/>
              </a:spcBef>
              <a:spcAft>
                <a:spcPct val="0"/>
              </a:spcAft>
              <a:defRPr sz="1200" kern="1200">
                <a:solidFill>
                  <a:srgbClr val="3366FF"/>
                </a:solidFill>
                <a:latin typeface="Calibri" pitchFamily="34" charset="0"/>
                <a:ea typeface="+mn-ea"/>
                <a:cs typeface="Arial" pitchFamily="34" charset="0"/>
              </a:defRPr>
            </a:lvl3pPr>
            <a:lvl4pPr marL="1371600" algn="l" rtl="0" fontAlgn="base">
              <a:spcBef>
                <a:spcPct val="0"/>
              </a:spcBef>
              <a:spcAft>
                <a:spcPct val="0"/>
              </a:spcAft>
              <a:defRPr sz="1200" kern="1200">
                <a:solidFill>
                  <a:srgbClr val="3366FF"/>
                </a:solidFill>
                <a:latin typeface="Calibri" pitchFamily="34" charset="0"/>
                <a:ea typeface="+mn-ea"/>
                <a:cs typeface="Arial" pitchFamily="34" charset="0"/>
              </a:defRPr>
            </a:lvl4pPr>
            <a:lvl5pPr marL="1828800" algn="l" rtl="0" fontAlgn="base">
              <a:spcBef>
                <a:spcPct val="0"/>
              </a:spcBef>
              <a:spcAft>
                <a:spcPct val="0"/>
              </a:spcAft>
              <a:defRPr sz="1200" kern="1200">
                <a:solidFill>
                  <a:srgbClr val="3366FF"/>
                </a:solidFill>
                <a:latin typeface="Calibri" pitchFamily="34" charset="0"/>
                <a:ea typeface="+mn-ea"/>
                <a:cs typeface="Arial" pitchFamily="34" charset="0"/>
              </a:defRPr>
            </a:lvl5pPr>
            <a:lvl6pPr marL="2286000" algn="l" defTabSz="914400" rtl="0" eaLnBrk="1" latinLnBrk="0" hangingPunct="1">
              <a:defRPr sz="1200" kern="1200">
                <a:solidFill>
                  <a:srgbClr val="3366FF"/>
                </a:solidFill>
                <a:latin typeface="Calibri" pitchFamily="34" charset="0"/>
                <a:ea typeface="+mn-ea"/>
                <a:cs typeface="Arial" pitchFamily="34" charset="0"/>
              </a:defRPr>
            </a:lvl6pPr>
            <a:lvl7pPr marL="2743200" algn="l" defTabSz="914400" rtl="0" eaLnBrk="1" latinLnBrk="0" hangingPunct="1">
              <a:defRPr sz="1200" kern="1200">
                <a:solidFill>
                  <a:srgbClr val="3366FF"/>
                </a:solidFill>
                <a:latin typeface="Calibri" pitchFamily="34" charset="0"/>
                <a:ea typeface="+mn-ea"/>
                <a:cs typeface="Arial" pitchFamily="34" charset="0"/>
              </a:defRPr>
            </a:lvl7pPr>
            <a:lvl8pPr marL="3200400" algn="l" defTabSz="914400" rtl="0" eaLnBrk="1" latinLnBrk="0" hangingPunct="1">
              <a:defRPr sz="1200" kern="1200">
                <a:solidFill>
                  <a:srgbClr val="3366FF"/>
                </a:solidFill>
                <a:latin typeface="Calibri" pitchFamily="34" charset="0"/>
                <a:ea typeface="+mn-ea"/>
                <a:cs typeface="Arial" pitchFamily="34" charset="0"/>
              </a:defRPr>
            </a:lvl8pPr>
            <a:lvl9pPr marL="3657600" algn="l" defTabSz="914400" rtl="0" eaLnBrk="1" latinLnBrk="0" hangingPunct="1">
              <a:defRPr sz="1200" kern="1200">
                <a:solidFill>
                  <a:srgbClr val="3366FF"/>
                </a:solidFill>
                <a:latin typeface="Calibri" pitchFamily="34" charset="0"/>
                <a:ea typeface="+mn-ea"/>
                <a:cs typeface="Arial" pitchFamily="34" charset="0"/>
              </a:defRPr>
            </a:lvl9pPr>
          </a:lstStyle>
          <a:p>
            <a:pPr marL="0" marR="0" indent="0" algn="ctr" defTabSz="914400" rtl="0" eaLnBrk="1" fontAlgn="base" latinLnBrk="0" hangingPunct="1">
              <a:lnSpc>
                <a:spcPct val="90000"/>
              </a:lnSpc>
              <a:spcBef>
                <a:spcPct val="50000"/>
              </a:spcBef>
              <a:spcAft>
                <a:spcPct val="0"/>
              </a:spcAft>
              <a:buClrTx/>
              <a:buSzTx/>
              <a:buFontTx/>
              <a:buNone/>
              <a:tabLst/>
            </a:pPr>
            <a:r>
              <a:rPr kumimoji="0" lang="en-US" sz="1200" b="1" i="0" u="none" strike="noStrike" cap="none" normalizeH="0" baseline="0" dirty="0">
                <a:ln>
                  <a:noFill/>
                </a:ln>
                <a:solidFill>
                  <a:schemeClr val="tx2"/>
                </a:solidFill>
                <a:effectLst/>
                <a:latin typeface="Calibri" pitchFamily="34" charset="0"/>
              </a:rPr>
              <a:t>If you are not including a contingency fund, then delete this page.  Otherwise, update by copy and pasting graphics and update the text fields</a:t>
            </a:r>
          </a:p>
        </p:txBody>
      </p:sp>
    </p:spTree>
    <p:extLst>
      <p:ext uri="{BB962C8B-B14F-4D97-AF65-F5344CB8AC3E}">
        <p14:creationId xmlns:p14="http://schemas.microsoft.com/office/powerpoint/2010/main" val="23474739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17DF838-08AF-4220-A8BB-5C0237B0DEF3}"/>
              </a:ext>
            </a:extLst>
          </p:cNvPr>
          <p:cNvSpPr>
            <a:spLocks noGrp="1"/>
          </p:cNvSpPr>
          <p:nvPr>
            <p:ph type="title"/>
          </p:nvPr>
        </p:nvSpPr>
        <p:spPr/>
        <p:txBody>
          <a:bodyPr/>
          <a:lstStyle/>
          <a:p>
            <a:r>
              <a:rPr lang="en-US" dirty="0"/>
              <a:t>The charts below illustrate the current funding plan compared to the recommended funding plan.</a:t>
            </a:r>
          </a:p>
        </p:txBody>
      </p:sp>
      <p:sp>
        <p:nvSpPr>
          <p:cNvPr id="2" name="Text Placeholder 1">
            <a:extLst>
              <a:ext uri="{FF2B5EF4-FFF2-40B4-BE49-F238E27FC236}">
                <a16:creationId xmlns:a16="http://schemas.microsoft.com/office/drawing/2014/main" id="{8C732E9C-1BA4-4529-B954-DF288D53E61C}"/>
              </a:ext>
            </a:extLst>
          </p:cNvPr>
          <p:cNvSpPr>
            <a:spLocks noGrp="1"/>
          </p:cNvSpPr>
          <p:nvPr>
            <p:ph type="body" sz="quarter" idx="11"/>
          </p:nvPr>
        </p:nvSpPr>
        <p:spPr/>
        <p:txBody>
          <a:bodyPr/>
          <a:lstStyle/>
          <a:p>
            <a:r>
              <a:rPr lang="en-US" dirty="0"/>
              <a:t>Detailed Financial Analysis</a:t>
            </a:r>
          </a:p>
        </p:txBody>
      </p:sp>
      <p:pic>
        <p:nvPicPr>
          <p:cNvPr id="5" name="Picture 4">
            <a:extLst>
              <a:ext uri="{FF2B5EF4-FFF2-40B4-BE49-F238E27FC236}">
                <a16:creationId xmlns:a16="http://schemas.microsoft.com/office/drawing/2014/main" id="{37DC7CF6-FAD1-49D8-A2E6-A9149DE3632D}"/>
              </a:ext>
            </a:extLst>
          </p:cNvPr>
          <p:cNvPicPr>
            <a:picLocks noChangeAspect="1"/>
          </p:cNvPicPr>
          <p:nvPr/>
        </p:nvPicPr>
        <p:blipFill>
          <a:blip r:embed="rId2"/>
          <a:stretch>
            <a:fillRect/>
          </a:stretch>
        </p:blipFill>
        <p:spPr>
          <a:xfrm>
            <a:off x="336550" y="807496"/>
            <a:ext cx="5492972" cy="2719052"/>
          </a:xfrm>
          <a:prstGeom prst="rect">
            <a:avLst/>
          </a:prstGeom>
        </p:spPr>
      </p:pic>
      <p:pic>
        <p:nvPicPr>
          <p:cNvPr id="6" name="Picture 5">
            <a:extLst>
              <a:ext uri="{FF2B5EF4-FFF2-40B4-BE49-F238E27FC236}">
                <a16:creationId xmlns:a16="http://schemas.microsoft.com/office/drawing/2014/main" id="{FCA66B82-D045-41D7-A53B-DB982AFC03B9}"/>
              </a:ext>
            </a:extLst>
          </p:cNvPr>
          <p:cNvPicPr>
            <a:picLocks noChangeAspect="1"/>
          </p:cNvPicPr>
          <p:nvPr/>
        </p:nvPicPr>
        <p:blipFill>
          <a:blip r:embed="rId3"/>
          <a:stretch>
            <a:fillRect/>
          </a:stretch>
        </p:blipFill>
        <p:spPr>
          <a:xfrm>
            <a:off x="3308128" y="3620211"/>
            <a:ext cx="5492972" cy="2719052"/>
          </a:xfrm>
          <a:prstGeom prst="rect">
            <a:avLst/>
          </a:prstGeom>
        </p:spPr>
      </p:pic>
      <p:sp>
        <p:nvSpPr>
          <p:cNvPr id="7" name="Rounded Rectangular Callout 12">
            <a:extLst>
              <a:ext uri="{FF2B5EF4-FFF2-40B4-BE49-F238E27FC236}">
                <a16:creationId xmlns:a16="http://schemas.microsoft.com/office/drawing/2014/main" id="{FF6DBAE1-925E-46DD-AEA7-19B2BF956588}"/>
              </a:ext>
            </a:extLst>
          </p:cNvPr>
          <p:cNvSpPr/>
          <p:nvPr/>
        </p:nvSpPr>
        <p:spPr bwMode="auto">
          <a:xfrm>
            <a:off x="6422369" y="906586"/>
            <a:ext cx="1410101" cy="469916"/>
          </a:xfrm>
          <a:prstGeom prst="wedgeRoundRectCallout">
            <a:avLst>
              <a:gd name="adj1" fmla="val -80187"/>
              <a:gd name="adj2" fmla="val -7626"/>
              <a:gd name="adj3" fmla="val 16667"/>
            </a:avLst>
          </a:prstGeom>
          <a:solidFill>
            <a:schemeClr val="accent1">
              <a:lumMod val="20000"/>
              <a:lumOff val="80000"/>
            </a:schemeClr>
          </a:solidFill>
          <a:ln w="19050" cap="flat" cmpd="sng" algn="ctr">
            <a:solidFill>
              <a:schemeClr val="tx2"/>
            </a:solidFill>
            <a:prstDash val="solid"/>
            <a:round/>
            <a:headEnd type="none" w="med" len="med"/>
            <a:tailEnd type="none" w="med" len="med"/>
          </a:ln>
          <a:effectLst/>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algn="l" rtl="0" fontAlgn="base">
              <a:spcBef>
                <a:spcPct val="0"/>
              </a:spcBef>
              <a:spcAft>
                <a:spcPct val="0"/>
              </a:spcAft>
              <a:defRPr sz="1200" kern="1200">
                <a:solidFill>
                  <a:srgbClr val="3366FF"/>
                </a:solidFill>
                <a:latin typeface="Calibri" pitchFamily="34" charset="0"/>
                <a:ea typeface="+mn-ea"/>
                <a:cs typeface="Arial" pitchFamily="34" charset="0"/>
              </a:defRPr>
            </a:lvl1pPr>
            <a:lvl2pPr marL="457200" algn="l" rtl="0" fontAlgn="base">
              <a:spcBef>
                <a:spcPct val="0"/>
              </a:spcBef>
              <a:spcAft>
                <a:spcPct val="0"/>
              </a:spcAft>
              <a:defRPr sz="1200" kern="1200">
                <a:solidFill>
                  <a:srgbClr val="3366FF"/>
                </a:solidFill>
                <a:latin typeface="Calibri" pitchFamily="34" charset="0"/>
                <a:ea typeface="+mn-ea"/>
                <a:cs typeface="Arial" pitchFamily="34" charset="0"/>
              </a:defRPr>
            </a:lvl2pPr>
            <a:lvl3pPr marL="914400" algn="l" rtl="0" fontAlgn="base">
              <a:spcBef>
                <a:spcPct val="0"/>
              </a:spcBef>
              <a:spcAft>
                <a:spcPct val="0"/>
              </a:spcAft>
              <a:defRPr sz="1200" kern="1200">
                <a:solidFill>
                  <a:srgbClr val="3366FF"/>
                </a:solidFill>
                <a:latin typeface="Calibri" pitchFamily="34" charset="0"/>
                <a:ea typeface="+mn-ea"/>
                <a:cs typeface="Arial" pitchFamily="34" charset="0"/>
              </a:defRPr>
            </a:lvl3pPr>
            <a:lvl4pPr marL="1371600" algn="l" rtl="0" fontAlgn="base">
              <a:spcBef>
                <a:spcPct val="0"/>
              </a:spcBef>
              <a:spcAft>
                <a:spcPct val="0"/>
              </a:spcAft>
              <a:defRPr sz="1200" kern="1200">
                <a:solidFill>
                  <a:srgbClr val="3366FF"/>
                </a:solidFill>
                <a:latin typeface="Calibri" pitchFamily="34" charset="0"/>
                <a:ea typeface="+mn-ea"/>
                <a:cs typeface="Arial" pitchFamily="34" charset="0"/>
              </a:defRPr>
            </a:lvl4pPr>
            <a:lvl5pPr marL="1828800" algn="l" rtl="0" fontAlgn="base">
              <a:spcBef>
                <a:spcPct val="0"/>
              </a:spcBef>
              <a:spcAft>
                <a:spcPct val="0"/>
              </a:spcAft>
              <a:defRPr sz="1200" kern="1200">
                <a:solidFill>
                  <a:srgbClr val="3366FF"/>
                </a:solidFill>
                <a:latin typeface="Calibri" pitchFamily="34" charset="0"/>
                <a:ea typeface="+mn-ea"/>
                <a:cs typeface="Arial" pitchFamily="34" charset="0"/>
              </a:defRPr>
            </a:lvl5pPr>
            <a:lvl6pPr marL="2286000" algn="l" defTabSz="914400" rtl="0" eaLnBrk="1" latinLnBrk="0" hangingPunct="1">
              <a:defRPr sz="1200" kern="1200">
                <a:solidFill>
                  <a:srgbClr val="3366FF"/>
                </a:solidFill>
                <a:latin typeface="Calibri" pitchFamily="34" charset="0"/>
                <a:ea typeface="+mn-ea"/>
                <a:cs typeface="Arial" pitchFamily="34" charset="0"/>
              </a:defRPr>
            </a:lvl6pPr>
            <a:lvl7pPr marL="2743200" algn="l" defTabSz="914400" rtl="0" eaLnBrk="1" latinLnBrk="0" hangingPunct="1">
              <a:defRPr sz="1200" kern="1200">
                <a:solidFill>
                  <a:srgbClr val="3366FF"/>
                </a:solidFill>
                <a:latin typeface="Calibri" pitchFamily="34" charset="0"/>
                <a:ea typeface="+mn-ea"/>
                <a:cs typeface="Arial" pitchFamily="34" charset="0"/>
              </a:defRPr>
            </a:lvl7pPr>
            <a:lvl8pPr marL="3200400" algn="l" defTabSz="914400" rtl="0" eaLnBrk="1" latinLnBrk="0" hangingPunct="1">
              <a:defRPr sz="1200" kern="1200">
                <a:solidFill>
                  <a:srgbClr val="3366FF"/>
                </a:solidFill>
                <a:latin typeface="Calibri" pitchFamily="34" charset="0"/>
                <a:ea typeface="+mn-ea"/>
                <a:cs typeface="Arial" pitchFamily="34" charset="0"/>
              </a:defRPr>
            </a:lvl8pPr>
            <a:lvl9pPr marL="3657600" algn="l" defTabSz="914400" rtl="0" eaLnBrk="1" latinLnBrk="0" hangingPunct="1">
              <a:defRPr sz="1200" kern="1200">
                <a:solidFill>
                  <a:srgbClr val="3366FF"/>
                </a:solidFill>
                <a:latin typeface="Calibri" pitchFamily="34" charset="0"/>
                <a:ea typeface="+mn-ea"/>
                <a:cs typeface="Arial" pitchFamily="34" charset="0"/>
              </a:defRPr>
            </a:lvl9pPr>
          </a:lstStyle>
          <a:p>
            <a:pPr marL="0" marR="0" indent="0" algn="ctr" defTabSz="914400" rtl="0" eaLnBrk="1" fontAlgn="base" latinLnBrk="0" hangingPunct="1">
              <a:lnSpc>
                <a:spcPct val="90000"/>
              </a:lnSpc>
              <a:spcBef>
                <a:spcPct val="50000"/>
              </a:spcBef>
              <a:spcAft>
                <a:spcPct val="0"/>
              </a:spcAft>
              <a:buClrTx/>
              <a:buSzTx/>
              <a:buFontTx/>
              <a:buNone/>
              <a:tabLst/>
            </a:pPr>
            <a:r>
              <a:rPr kumimoji="0" lang="en-US" sz="1200" b="1" i="0" u="none" strike="noStrike" cap="none" normalizeH="0" baseline="0" dirty="0">
                <a:ln>
                  <a:noFill/>
                </a:ln>
                <a:solidFill>
                  <a:schemeClr val="tx2"/>
                </a:solidFill>
                <a:effectLst/>
                <a:latin typeface="Calibri" pitchFamily="34" charset="0"/>
              </a:rPr>
              <a:t>Copy and paste from RFA</a:t>
            </a:r>
          </a:p>
        </p:txBody>
      </p:sp>
      <p:sp>
        <p:nvSpPr>
          <p:cNvPr id="8" name="Rounded Rectangular Callout 12">
            <a:extLst>
              <a:ext uri="{FF2B5EF4-FFF2-40B4-BE49-F238E27FC236}">
                <a16:creationId xmlns:a16="http://schemas.microsoft.com/office/drawing/2014/main" id="{F3770CDA-1BDE-442C-AB17-2A62FC3B9D50}"/>
              </a:ext>
            </a:extLst>
          </p:cNvPr>
          <p:cNvSpPr/>
          <p:nvPr/>
        </p:nvSpPr>
        <p:spPr bwMode="auto">
          <a:xfrm>
            <a:off x="6973148" y="2630203"/>
            <a:ext cx="1410101" cy="469916"/>
          </a:xfrm>
          <a:prstGeom prst="wedgeRoundRectCallout">
            <a:avLst>
              <a:gd name="adj1" fmla="val -43024"/>
              <a:gd name="adj2" fmla="val 128927"/>
              <a:gd name="adj3" fmla="val 16667"/>
            </a:avLst>
          </a:prstGeom>
          <a:solidFill>
            <a:schemeClr val="accent1">
              <a:lumMod val="20000"/>
              <a:lumOff val="80000"/>
            </a:schemeClr>
          </a:solidFill>
          <a:ln w="19050" cap="flat" cmpd="sng" algn="ctr">
            <a:solidFill>
              <a:schemeClr val="tx2"/>
            </a:solidFill>
            <a:prstDash val="solid"/>
            <a:round/>
            <a:headEnd type="none" w="med" len="med"/>
            <a:tailEnd type="none" w="med" len="med"/>
          </a:ln>
          <a:effectLst/>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algn="l" rtl="0" fontAlgn="base">
              <a:spcBef>
                <a:spcPct val="0"/>
              </a:spcBef>
              <a:spcAft>
                <a:spcPct val="0"/>
              </a:spcAft>
              <a:defRPr sz="1200" kern="1200">
                <a:solidFill>
                  <a:srgbClr val="3366FF"/>
                </a:solidFill>
                <a:latin typeface="Calibri" pitchFamily="34" charset="0"/>
                <a:ea typeface="+mn-ea"/>
                <a:cs typeface="Arial" pitchFamily="34" charset="0"/>
              </a:defRPr>
            </a:lvl1pPr>
            <a:lvl2pPr marL="457200" algn="l" rtl="0" fontAlgn="base">
              <a:spcBef>
                <a:spcPct val="0"/>
              </a:spcBef>
              <a:spcAft>
                <a:spcPct val="0"/>
              </a:spcAft>
              <a:defRPr sz="1200" kern="1200">
                <a:solidFill>
                  <a:srgbClr val="3366FF"/>
                </a:solidFill>
                <a:latin typeface="Calibri" pitchFamily="34" charset="0"/>
                <a:ea typeface="+mn-ea"/>
                <a:cs typeface="Arial" pitchFamily="34" charset="0"/>
              </a:defRPr>
            </a:lvl2pPr>
            <a:lvl3pPr marL="914400" algn="l" rtl="0" fontAlgn="base">
              <a:spcBef>
                <a:spcPct val="0"/>
              </a:spcBef>
              <a:spcAft>
                <a:spcPct val="0"/>
              </a:spcAft>
              <a:defRPr sz="1200" kern="1200">
                <a:solidFill>
                  <a:srgbClr val="3366FF"/>
                </a:solidFill>
                <a:latin typeface="Calibri" pitchFamily="34" charset="0"/>
                <a:ea typeface="+mn-ea"/>
                <a:cs typeface="Arial" pitchFamily="34" charset="0"/>
              </a:defRPr>
            </a:lvl3pPr>
            <a:lvl4pPr marL="1371600" algn="l" rtl="0" fontAlgn="base">
              <a:spcBef>
                <a:spcPct val="0"/>
              </a:spcBef>
              <a:spcAft>
                <a:spcPct val="0"/>
              </a:spcAft>
              <a:defRPr sz="1200" kern="1200">
                <a:solidFill>
                  <a:srgbClr val="3366FF"/>
                </a:solidFill>
                <a:latin typeface="Calibri" pitchFamily="34" charset="0"/>
                <a:ea typeface="+mn-ea"/>
                <a:cs typeface="Arial" pitchFamily="34" charset="0"/>
              </a:defRPr>
            </a:lvl4pPr>
            <a:lvl5pPr marL="1828800" algn="l" rtl="0" fontAlgn="base">
              <a:spcBef>
                <a:spcPct val="0"/>
              </a:spcBef>
              <a:spcAft>
                <a:spcPct val="0"/>
              </a:spcAft>
              <a:defRPr sz="1200" kern="1200">
                <a:solidFill>
                  <a:srgbClr val="3366FF"/>
                </a:solidFill>
                <a:latin typeface="Calibri" pitchFamily="34" charset="0"/>
                <a:ea typeface="+mn-ea"/>
                <a:cs typeface="Arial" pitchFamily="34" charset="0"/>
              </a:defRPr>
            </a:lvl5pPr>
            <a:lvl6pPr marL="2286000" algn="l" defTabSz="914400" rtl="0" eaLnBrk="1" latinLnBrk="0" hangingPunct="1">
              <a:defRPr sz="1200" kern="1200">
                <a:solidFill>
                  <a:srgbClr val="3366FF"/>
                </a:solidFill>
                <a:latin typeface="Calibri" pitchFamily="34" charset="0"/>
                <a:ea typeface="+mn-ea"/>
                <a:cs typeface="Arial" pitchFamily="34" charset="0"/>
              </a:defRPr>
            </a:lvl6pPr>
            <a:lvl7pPr marL="2743200" algn="l" defTabSz="914400" rtl="0" eaLnBrk="1" latinLnBrk="0" hangingPunct="1">
              <a:defRPr sz="1200" kern="1200">
                <a:solidFill>
                  <a:srgbClr val="3366FF"/>
                </a:solidFill>
                <a:latin typeface="Calibri" pitchFamily="34" charset="0"/>
                <a:ea typeface="+mn-ea"/>
                <a:cs typeface="Arial" pitchFamily="34" charset="0"/>
              </a:defRPr>
            </a:lvl7pPr>
            <a:lvl8pPr marL="3200400" algn="l" defTabSz="914400" rtl="0" eaLnBrk="1" latinLnBrk="0" hangingPunct="1">
              <a:defRPr sz="1200" kern="1200">
                <a:solidFill>
                  <a:srgbClr val="3366FF"/>
                </a:solidFill>
                <a:latin typeface="Calibri" pitchFamily="34" charset="0"/>
                <a:ea typeface="+mn-ea"/>
                <a:cs typeface="Arial" pitchFamily="34" charset="0"/>
              </a:defRPr>
            </a:lvl8pPr>
            <a:lvl9pPr marL="3657600" algn="l" defTabSz="914400" rtl="0" eaLnBrk="1" latinLnBrk="0" hangingPunct="1">
              <a:defRPr sz="1200" kern="1200">
                <a:solidFill>
                  <a:srgbClr val="3366FF"/>
                </a:solidFill>
                <a:latin typeface="Calibri" pitchFamily="34" charset="0"/>
                <a:ea typeface="+mn-ea"/>
                <a:cs typeface="Arial" pitchFamily="34" charset="0"/>
              </a:defRPr>
            </a:lvl9pPr>
          </a:lstStyle>
          <a:p>
            <a:pPr marL="0" marR="0" indent="0" algn="ctr" defTabSz="914400" rtl="0" eaLnBrk="1" fontAlgn="base" latinLnBrk="0" hangingPunct="1">
              <a:lnSpc>
                <a:spcPct val="90000"/>
              </a:lnSpc>
              <a:spcBef>
                <a:spcPct val="50000"/>
              </a:spcBef>
              <a:spcAft>
                <a:spcPct val="0"/>
              </a:spcAft>
              <a:buClrTx/>
              <a:buSzTx/>
              <a:buFontTx/>
              <a:buNone/>
              <a:tabLst/>
            </a:pPr>
            <a:r>
              <a:rPr kumimoji="0" lang="en-US" sz="1200" b="1" i="0" u="none" strike="noStrike" cap="none" normalizeH="0" baseline="0" dirty="0">
                <a:ln>
                  <a:noFill/>
                </a:ln>
                <a:solidFill>
                  <a:schemeClr val="tx2"/>
                </a:solidFill>
                <a:effectLst/>
                <a:latin typeface="Calibri" pitchFamily="34" charset="0"/>
              </a:rPr>
              <a:t>Copy and paste from RFA</a:t>
            </a:r>
          </a:p>
        </p:txBody>
      </p:sp>
    </p:spTree>
    <p:extLst>
      <p:ext uri="{BB962C8B-B14F-4D97-AF65-F5344CB8AC3E}">
        <p14:creationId xmlns:p14="http://schemas.microsoft.com/office/powerpoint/2010/main" val="21297698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D621043-B19D-44FA-B083-A67E9BEF1140}"/>
              </a:ext>
            </a:extLst>
          </p:cNvPr>
          <p:cNvSpPr/>
          <p:nvPr/>
        </p:nvSpPr>
        <p:spPr bwMode="auto">
          <a:xfrm>
            <a:off x="153090" y="2395632"/>
            <a:ext cx="8648010" cy="426168"/>
          </a:xfrm>
          <a:prstGeom prst="rect">
            <a:avLst/>
          </a:prstGeom>
          <a:solidFill>
            <a:schemeClr val="tx1">
              <a:lumMod val="50000"/>
              <a:lumOff val="50000"/>
              <a:alpha val="46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90000"/>
              </a:lnSpc>
              <a:spcBef>
                <a:spcPct val="50000"/>
              </a:spcBef>
              <a:spcAft>
                <a:spcPct val="0"/>
              </a:spcAft>
              <a:buClrTx/>
              <a:buSzTx/>
              <a:buFontTx/>
              <a:buNone/>
              <a:tabLst/>
            </a:pPr>
            <a:endParaRPr kumimoji="0" lang="en-US" sz="1200" b="0" i="0" u="none" strike="noStrike" cap="none" normalizeH="0" baseline="0">
              <a:ln>
                <a:noFill/>
              </a:ln>
              <a:solidFill>
                <a:srgbClr val="3366FF"/>
              </a:solidFill>
              <a:effectLst/>
              <a:latin typeface="Calibri" pitchFamily="34" charset="0"/>
            </a:endParaRPr>
          </a:p>
        </p:txBody>
      </p:sp>
      <p:sp>
        <p:nvSpPr>
          <p:cNvPr id="8" name="Text Placeholder 7">
            <a:extLst>
              <a:ext uri="{FF2B5EF4-FFF2-40B4-BE49-F238E27FC236}">
                <a16:creationId xmlns:a16="http://schemas.microsoft.com/office/drawing/2014/main" id="{2A63D3E4-2D62-4B3D-A3EC-1C63F4BA1166}"/>
              </a:ext>
            </a:extLst>
          </p:cNvPr>
          <p:cNvSpPr>
            <a:spLocks noGrp="1"/>
          </p:cNvSpPr>
          <p:nvPr>
            <p:ph type="body" sz="quarter" idx="10"/>
          </p:nvPr>
        </p:nvSpPr>
        <p:spPr/>
        <p:txBody>
          <a:bodyPr/>
          <a:lstStyle/>
          <a:p>
            <a:r>
              <a:rPr lang="en-US" dirty="0"/>
              <a:t>Executive Summary</a:t>
            </a:r>
          </a:p>
          <a:p>
            <a:r>
              <a:rPr lang="en-US" dirty="0"/>
              <a:t>Methodology and Strategy	</a:t>
            </a:r>
          </a:p>
          <a:p>
            <a:r>
              <a:rPr lang="en-US" dirty="0"/>
              <a:t>Detailed Financial Analysis</a:t>
            </a:r>
          </a:p>
          <a:p>
            <a:r>
              <a:rPr lang="en-US" dirty="0"/>
              <a:t>Reserve Component Inventory</a:t>
            </a:r>
          </a:p>
          <a:p>
            <a:r>
              <a:rPr lang="en-US" dirty="0"/>
              <a:t>Expense and Income Summaries</a:t>
            </a:r>
          </a:p>
          <a:p>
            <a:r>
              <a:rPr lang="en-US" dirty="0"/>
              <a:t>Summation</a:t>
            </a:r>
          </a:p>
        </p:txBody>
      </p:sp>
    </p:spTree>
    <p:extLst>
      <p:ext uri="{BB962C8B-B14F-4D97-AF65-F5344CB8AC3E}">
        <p14:creationId xmlns:p14="http://schemas.microsoft.com/office/powerpoint/2010/main" val="24150716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Association has the responsibility to maintain or replace the following depreciable components over the next 30 years.</a:t>
            </a:r>
          </a:p>
        </p:txBody>
      </p:sp>
      <p:sp>
        <p:nvSpPr>
          <p:cNvPr id="9" name="Text Placeholder 8">
            <a:extLst>
              <a:ext uri="{FF2B5EF4-FFF2-40B4-BE49-F238E27FC236}">
                <a16:creationId xmlns:a16="http://schemas.microsoft.com/office/drawing/2014/main" id="{D1525CBC-4C58-499D-B6A4-7BB10EE525E0}"/>
              </a:ext>
            </a:extLst>
          </p:cNvPr>
          <p:cNvSpPr>
            <a:spLocks noGrp="1"/>
          </p:cNvSpPr>
          <p:nvPr>
            <p:ph type="body" sz="quarter" idx="11"/>
          </p:nvPr>
        </p:nvSpPr>
        <p:spPr/>
        <p:txBody>
          <a:bodyPr/>
          <a:lstStyle/>
          <a:p>
            <a:r>
              <a:rPr lang="en-US" dirty="0"/>
              <a:t>Reserve Component Inventory</a:t>
            </a:r>
          </a:p>
          <a:p>
            <a:endParaRPr lang="en-US" dirty="0"/>
          </a:p>
        </p:txBody>
      </p:sp>
      <p:pic>
        <p:nvPicPr>
          <p:cNvPr id="4" name="Picture 3"/>
          <p:cNvPicPr/>
          <p:nvPr/>
        </p:nvPicPr>
        <p:blipFill>
          <a:blip r:embed="rId2" cstate="email">
            <a:extLst>
              <a:ext uri="{28A0092B-C50C-407E-A947-70E740481C1C}">
                <a14:useLocalDpi xmlns:a14="http://schemas.microsoft.com/office/drawing/2010/main"/>
              </a:ext>
            </a:extLst>
          </a:blip>
          <a:stretch>
            <a:fillRect/>
          </a:stretch>
        </p:blipFill>
        <p:spPr>
          <a:xfrm>
            <a:off x="262690" y="1358437"/>
            <a:ext cx="8496300" cy="2035175"/>
          </a:xfrm>
          <a:prstGeom prst="rect">
            <a:avLst/>
          </a:prstGeom>
        </p:spPr>
      </p:pic>
      <p:sp>
        <p:nvSpPr>
          <p:cNvPr id="5" name="Rounded Rectangular Callout 4"/>
          <p:cNvSpPr/>
          <p:nvPr/>
        </p:nvSpPr>
        <p:spPr bwMode="auto">
          <a:xfrm>
            <a:off x="6980852" y="3572018"/>
            <a:ext cx="1410101" cy="469916"/>
          </a:xfrm>
          <a:prstGeom prst="wedgeRoundRectCallout">
            <a:avLst>
              <a:gd name="adj1" fmla="val -44777"/>
              <a:gd name="adj2" fmla="val -150859"/>
              <a:gd name="adj3" fmla="val 16667"/>
            </a:avLst>
          </a:prstGeom>
          <a:solidFill>
            <a:schemeClr val="accent1">
              <a:lumMod val="20000"/>
              <a:lumOff val="80000"/>
            </a:schemeClr>
          </a:solidFill>
          <a:ln w="19050" cap="flat" cmpd="sng" algn="ctr">
            <a:solidFill>
              <a:schemeClr val="tx2"/>
            </a:solidFill>
            <a:prstDash val="solid"/>
            <a:round/>
            <a:headEnd type="none" w="med" len="med"/>
            <a:tailEnd type="none" w="med" len="med"/>
          </a:ln>
          <a:effectLst/>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algn="l" rtl="0" fontAlgn="base">
              <a:spcBef>
                <a:spcPct val="0"/>
              </a:spcBef>
              <a:spcAft>
                <a:spcPct val="0"/>
              </a:spcAft>
              <a:defRPr sz="1200" kern="1200">
                <a:solidFill>
                  <a:srgbClr val="3366FF"/>
                </a:solidFill>
                <a:latin typeface="Calibri" pitchFamily="34" charset="0"/>
                <a:ea typeface="+mn-ea"/>
                <a:cs typeface="Arial" pitchFamily="34" charset="0"/>
              </a:defRPr>
            </a:lvl1pPr>
            <a:lvl2pPr marL="457200" algn="l" rtl="0" fontAlgn="base">
              <a:spcBef>
                <a:spcPct val="0"/>
              </a:spcBef>
              <a:spcAft>
                <a:spcPct val="0"/>
              </a:spcAft>
              <a:defRPr sz="1200" kern="1200">
                <a:solidFill>
                  <a:srgbClr val="3366FF"/>
                </a:solidFill>
                <a:latin typeface="Calibri" pitchFamily="34" charset="0"/>
                <a:ea typeface="+mn-ea"/>
                <a:cs typeface="Arial" pitchFamily="34" charset="0"/>
              </a:defRPr>
            </a:lvl2pPr>
            <a:lvl3pPr marL="914400" algn="l" rtl="0" fontAlgn="base">
              <a:spcBef>
                <a:spcPct val="0"/>
              </a:spcBef>
              <a:spcAft>
                <a:spcPct val="0"/>
              </a:spcAft>
              <a:defRPr sz="1200" kern="1200">
                <a:solidFill>
                  <a:srgbClr val="3366FF"/>
                </a:solidFill>
                <a:latin typeface="Calibri" pitchFamily="34" charset="0"/>
                <a:ea typeface="+mn-ea"/>
                <a:cs typeface="Arial" pitchFamily="34" charset="0"/>
              </a:defRPr>
            </a:lvl3pPr>
            <a:lvl4pPr marL="1371600" algn="l" rtl="0" fontAlgn="base">
              <a:spcBef>
                <a:spcPct val="0"/>
              </a:spcBef>
              <a:spcAft>
                <a:spcPct val="0"/>
              </a:spcAft>
              <a:defRPr sz="1200" kern="1200">
                <a:solidFill>
                  <a:srgbClr val="3366FF"/>
                </a:solidFill>
                <a:latin typeface="Calibri" pitchFamily="34" charset="0"/>
                <a:ea typeface="+mn-ea"/>
                <a:cs typeface="Arial" pitchFamily="34" charset="0"/>
              </a:defRPr>
            </a:lvl4pPr>
            <a:lvl5pPr marL="1828800" algn="l" rtl="0" fontAlgn="base">
              <a:spcBef>
                <a:spcPct val="0"/>
              </a:spcBef>
              <a:spcAft>
                <a:spcPct val="0"/>
              </a:spcAft>
              <a:defRPr sz="1200" kern="1200">
                <a:solidFill>
                  <a:srgbClr val="3366FF"/>
                </a:solidFill>
                <a:latin typeface="Calibri" pitchFamily="34" charset="0"/>
                <a:ea typeface="+mn-ea"/>
                <a:cs typeface="Arial" pitchFamily="34" charset="0"/>
              </a:defRPr>
            </a:lvl5pPr>
            <a:lvl6pPr marL="2286000" algn="l" defTabSz="914400" rtl="0" eaLnBrk="1" latinLnBrk="0" hangingPunct="1">
              <a:defRPr sz="1200" kern="1200">
                <a:solidFill>
                  <a:srgbClr val="3366FF"/>
                </a:solidFill>
                <a:latin typeface="Calibri" pitchFamily="34" charset="0"/>
                <a:ea typeface="+mn-ea"/>
                <a:cs typeface="Arial" pitchFamily="34" charset="0"/>
              </a:defRPr>
            </a:lvl6pPr>
            <a:lvl7pPr marL="2743200" algn="l" defTabSz="914400" rtl="0" eaLnBrk="1" latinLnBrk="0" hangingPunct="1">
              <a:defRPr sz="1200" kern="1200">
                <a:solidFill>
                  <a:srgbClr val="3366FF"/>
                </a:solidFill>
                <a:latin typeface="Calibri" pitchFamily="34" charset="0"/>
                <a:ea typeface="+mn-ea"/>
                <a:cs typeface="Arial" pitchFamily="34" charset="0"/>
              </a:defRPr>
            </a:lvl7pPr>
            <a:lvl8pPr marL="3200400" algn="l" defTabSz="914400" rtl="0" eaLnBrk="1" latinLnBrk="0" hangingPunct="1">
              <a:defRPr sz="1200" kern="1200">
                <a:solidFill>
                  <a:srgbClr val="3366FF"/>
                </a:solidFill>
                <a:latin typeface="Calibri" pitchFamily="34" charset="0"/>
                <a:ea typeface="+mn-ea"/>
                <a:cs typeface="Arial" pitchFamily="34" charset="0"/>
              </a:defRPr>
            </a:lvl8pPr>
            <a:lvl9pPr marL="3657600" algn="l" defTabSz="914400" rtl="0" eaLnBrk="1" latinLnBrk="0" hangingPunct="1">
              <a:defRPr sz="1200" kern="1200">
                <a:solidFill>
                  <a:srgbClr val="3366FF"/>
                </a:solidFill>
                <a:latin typeface="Calibri" pitchFamily="34" charset="0"/>
                <a:ea typeface="+mn-ea"/>
                <a:cs typeface="Arial" pitchFamily="34" charset="0"/>
              </a:defRPr>
            </a:lvl9pPr>
          </a:lstStyle>
          <a:p>
            <a:pPr marL="0" marR="0" indent="0" algn="ctr" defTabSz="914400" rtl="0" eaLnBrk="1" fontAlgn="base" latinLnBrk="0" hangingPunct="1">
              <a:lnSpc>
                <a:spcPct val="90000"/>
              </a:lnSpc>
              <a:spcBef>
                <a:spcPct val="50000"/>
              </a:spcBef>
              <a:spcAft>
                <a:spcPct val="0"/>
              </a:spcAft>
              <a:buClrTx/>
              <a:buSzTx/>
              <a:buFontTx/>
              <a:buNone/>
              <a:tabLst/>
            </a:pPr>
            <a:r>
              <a:rPr kumimoji="0" lang="en-US" sz="1200" b="1" i="0" u="none" strike="noStrike" cap="none" normalizeH="0" baseline="0" dirty="0">
                <a:ln>
                  <a:noFill/>
                </a:ln>
                <a:solidFill>
                  <a:schemeClr val="tx2"/>
                </a:solidFill>
                <a:effectLst/>
                <a:latin typeface="Calibri" pitchFamily="34" charset="0"/>
              </a:rPr>
              <a:t>Copy and paste from RFA</a:t>
            </a:r>
          </a:p>
        </p:txBody>
      </p:sp>
      <p:sp>
        <p:nvSpPr>
          <p:cNvPr id="3" name="10-Point Star 2"/>
          <p:cNvSpPr/>
          <p:nvPr/>
        </p:nvSpPr>
        <p:spPr bwMode="auto">
          <a:xfrm>
            <a:off x="6872438" y="4398745"/>
            <a:ext cx="1886552" cy="1674796"/>
          </a:xfrm>
          <a:prstGeom prst="star10">
            <a:avLst/>
          </a:prstGeom>
          <a:solidFill>
            <a:srgbClr val="FFFFCC"/>
          </a:solidFill>
          <a:ln w="12700" cap="flat" cmpd="sng" algn="ctr">
            <a:solidFill>
              <a:srgbClr val="9966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90000"/>
              </a:lnSpc>
              <a:spcBef>
                <a:spcPct val="50000"/>
              </a:spcBef>
              <a:spcAft>
                <a:spcPct val="0"/>
              </a:spcAft>
              <a:buClrTx/>
              <a:buSzTx/>
              <a:buFontTx/>
              <a:buNone/>
              <a:tabLst/>
            </a:pPr>
            <a:r>
              <a:rPr kumimoji="0" lang="en-US" sz="1200" b="1" i="1" u="none" strike="noStrike" cap="none" normalizeH="0" baseline="0" dirty="0">
                <a:ln>
                  <a:noFill/>
                </a:ln>
                <a:solidFill>
                  <a:srgbClr val="3366FF"/>
                </a:solidFill>
                <a:effectLst/>
                <a:latin typeface="Calibri" pitchFamily="34" charset="0"/>
              </a:rPr>
              <a:t>Depending on size of the table,</a:t>
            </a:r>
            <a:r>
              <a:rPr kumimoji="0" lang="en-US" sz="1200" b="1" i="1" u="none" strike="noStrike" cap="none" normalizeH="0" dirty="0">
                <a:ln>
                  <a:noFill/>
                </a:ln>
                <a:solidFill>
                  <a:srgbClr val="3366FF"/>
                </a:solidFill>
                <a:effectLst/>
                <a:latin typeface="Calibri" pitchFamily="34" charset="0"/>
              </a:rPr>
              <a:t> you may have to use more than one page.</a:t>
            </a:r>
            <a:endParaRPr kumimoji="0" lang="en-US" sz="1200" b="1" i="1" u="none" strike="noStrike" cap="none" normalizeH="0" baseline="0" dirty="0">
              <a:ln>
                <a:noFill/>
              </a:ln>
              <a:solidFill>
                <a:srgbClr val="3366FF"/>
              </a:solidFill>
              <a:effectLst/>
              <a:latin typeface="Calibri" pitchFamily="34" charset="0"/>
            </a:endParaRPr>
          </a:p>
        </p:txBody>
      </p:sp>
    </p:spTree>
    <p:extLst>
      <p:ext uri="{BB962C8B-B14F-4D97-AF65-F5344CB8AC3E}">
        <p14:creationId xmlns:p14="http://schemas.microsoft.com/office/powerpoint/2010/main" val="1900348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5" name="Title 2064">
            <a:extLst>
              <a:ext uri="{FF2B5EF4-FFF2-40B4-BE49-F238E27FC236}">
                <a16:creationId xmlns:a16="http://schemas.microsoft.com/office/drawing/2014/main" id="{6EA61ACA-29BC-41C2-A8D6-23A052165815}"/>
              </a:ext>
            </a:extLst>
          </p:cNvPr>
          <p:cNvSpPr>
            <a:spLocks noGrp="1"/>
          </p:cNvSpPr>
          <p:nvPr>
            <p:ph type="title"/>
          </p:nvPr>
        </p:nvSpPr>
        <p:spPr/>
        <p:txBody>
          <a:bodyPr/>
          <a:lstStyle/>
          <a:p>
            <a:r>
              <a:rPr lang="en-US" dirty="0"/>
              <a:t>Reserve Component Inventory …</a:t>
            </a:r>
          </a:p>
        </p:txBody>
      </p:sp>
      <p:sp>
        <p:nvSpPr>
          <p:cNvPr id="2066" name="Text Placeholder 2065">
            <a:extLst>
              <a:ext uri="{FF2B5EF4-FFF2-40B4-BE49-F238E27FC236}">
                <a16:creationId xmlns:a16="http://schemas.microsoft.com/office/drawing/2014/main" id="{AFF561BE-4253-4444-9E38-7EBBE19EC336}"/>
              </a:ext>
            </a:extLst>
          </p:cNvPr>
          <p:cNvSpPr>
            <a:spLocks noGrp="1"/>
          </p:cNvSpPr>
          <p:nvPr>
            <p:ph type="body" sz="quarter" idx="11"/>
          </p:nvPr>
        </p:nvSpPr>
        <p:spPr/>
        <p:txBody>
          <a:bodyPr/>
          <a:lstStyle/>
          <a:p>
            <a:r>
              <a:rPr lang="en-US" dirty="0"/>
              <a:t>Reserve Component Inventory</a:t>
            </a:r>
          </a:p>
          <a:p>
            <a:endParaRPr lang="en-US" dirty="0"/>
          </a:p>
        </p:txBody>
      </p:sp>
      <p:pic>
        <p:nvPicPr>
          <p:cNvPr id="2088" name="Picture 1052">
            <a:extLst>
              <a:ext uri="{FF2B5EF4-FFF2-40B4-BE49-F238E27FC236}">
                <a16:creationId xmlns:a16="http://schemas.microsoft.com/office/drawing/2014/main" id="{C76ACBAB-4FAE-4F66-885D-433FBCE76E9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36549" y="1323150"/>
            <a:ext cx="6861175" cy="1036638"/>
          </a:xfrm>
          <a:prstGeom prst="rect">
            <a:avLst/>
          </a:prstGeom>
          <a:noFill/>
          <a:extLst>
            <a:ext uri="{909E8E84-426E-40DD-AFC4-6F175D3DCCD1}">
              <a14:hiddenFill xmlns:a14="http://schemas.microsoft.com/office/drawing/2010/main">
                <a:solidFill>
                  <a:srgbClr val="FFFFFF"/>
                </a:solidFill>
              </a14:hiddenFill>
            </a:ext>
          </a:extLst>
        </p:spPr>
      </p:pic>
      <p:pic>
        <p:nvPicPr>
          <p:cNvPr id="2087" name="Picture 1051">
            <a:extLst>
              <a:ext uri="{FF2B5EF4-FFF2-40B4-BE49-F238E27FC236}">
                <a16:creationId xmlns:a16="http://schemas.microsoft.com/office/drawing/2014/main" id="{11E23393-496B-4089-84CF-CE796EED490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36549" y="2635094"/>
            <a:ext cx="6861175" cy="1036637"/>
          </a:xfrm>
          <a:prstGeom prst="rect">
            <a:avLst/>
          </a:prstGeom>
          <a:noFill/>
          <a:extLst>
            <a:ext uri="{909E8E84-426E-40DD-AFC4-6F175D3DCCD1}">
              <a14:hiddenFill xmlns:a14="http://schemas.microsoft.com/office/drawing/2010/main">
                <a:solidFill>
                  <a:srgbClr val="FFFFFF"/>
                </a:solidFill>
              </a14:hiddenFill>
            </a:ext>
          </a:extLst>
        </p:spPr>
      </p:pic>
      <p:pic>
        <p:nvPicPr>
          <p:cNvPr id="2086" name="Picture 1050">
            <a:extLst>
              <a:ext uri="{FF2B5EF4-FFF2-40B4-BE49-F238E27FC236}">
                <a16:creationId xmlns:a16="http://schemas.microsoft.com/office/drawing/2014/main" id="{94A6E4AD-72D5-42BF-BDB0-46AE54DC5D9B}"/>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36549" y="3947037"/>
            <a:ext cx="6861175" cy="1036638"/>
          </a:xfrm>
          <a:prstGeom prst="rect">
            <a:avLst/>
          </a:prstGeom>
          <a:noFill/>
          <a:extLst>
            <a:ext uri="{909E8E84-426E-40DD-AFC4-6F175D3DCCD1}">
              <a14:hiddenFill xmlns:a14="http://schemas.microsoft.com/office/drawing/2010/main">
                <a:solidFill>
                  <a:srgbClr val="FFFFFF"/>
                </a:solidFill>
              </a14:hiddenFill>
            </a:ext>
          </a:extLst>
        </p:spPr>
      </p:pic>
      <p:pic>
        <p:nvPicPr>
          <p:cNvPr id="2085" name="Picture 1049">
            <a:extLst>
              <a:ext uri="{FF2B5EF4-FFF2-40B4-BE49-F238E27FC236}">
                <a16:creationId xmlns:a16="http://schemas.microsoft.com/office/drawing/2014/main" id="{5B10013A-091F-4AFB-A040-BBC5BD69B639}"/>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36549" y="5258980"/>
            <a:ext cx="6861175" cy="1036637"/>
          </a:xfrm>
          <a:prstGeom prst="rect">
            <a:avLst/>
          </a:prstGeom>
          <a:noFill/>
          <a:extLst>
            <a:ext uri="{909E8E84-426E-40DD-AFC4-6F175D3DCCD1}">
              <a14:hiddenFill xmlns:a14="http://schemas.microsoft.com/office/drawing/2010/main">
                <a:solidFill>
                  <a:srgbClr val="FFFFFF"/>
                </a:solidFill>
              </a14:hiddenFill>
            </a:ext>
          </a:extLst>
        </p:spPr>
      </p:pic>
      <p:sp>
        <p:nvSpPr>
          <p:cNvPr id="65" name="Rounded Rectangular Callout 4">
            <a:extLst>
              <a:ext uri="{FF2B5EF4-FFF2-40B4-BE49-F238E27FC236}">
                <a16:creationId xmlns:a16="http://schemas.microsoft.com/office/drawing/2014/main" id="{FF1EEF8C-F5B1-4E11-8704-BBDF488B0FB8}"/>
              </a:ext>
            </a:extLst>
          </p:cNvPr>
          <p:cNvSpPr/>
          <p:nvPr/>
        </p:nvSpPr>
        <p:spPr bwMode="auto">
          <a:xfrm>
            <a:off x="5850505" y="311908"/>
            <a:ext cx="2995592" cy="653796"/>
          </a:xfrm>
          <a:prstGeom prst="wedgeRoundRectCallout">
            <a:avLst>
              <a:gd name="adj1" fmla="val -34143"/>
              <a:gd name="adj2" fmla="val 113717"/>
              <a:gd name="adj3" fmla="val 16667"/>
            </a:avLst>
          </a:prstGeom>
          <a:solidFill>
            <a:schemeClr val="accent1">
              <a:lumMod val="20000"/>
              <a:lumOff val="80000"/>
            </a:schemeClr>
          </a:solidFill>
          <a:ln w="19050" cap="flat" cmpd="sng" algn="ctr">
            <a:solidFill>
              <a:schemeClr val="tx2"/>
            </a:solidFill>
            <a:prstDash val="solid"/>
            <a:round/>
            <a:headEnd type="none" w="med" len="med"/>
            <a:tailEnd type="none" w="med" len="med"/>
          </a:ln>
          <a:effectLst/>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algn="l" rtl="0" fontAlgn="base">
              <a:spcBef>
                <a:spcPct val="0"/>
              </a:spcBef>
              <a:spcAft>
                <a:spcPct val="0"/>
              </a:spcAft>
              <a:defRPr sz="1200" kern="1200">
                <a:solidFill>
                  <a:srgbClr val="3366FF"/>
                </a:solidFill>
                <a:latin typeface="Calibri" pitchFamily="34" charset="0"/>
                <a:ea typeface="+mn-ea"/>
                <a:cs typeface="Arial" pitchFamily="34" charset="0"/>
              </a:defRPr>
            </a:lvl1pPr>
            <a:lvl2pPr marL="457200" algn="l" rtl="0" fontAlgn="base">
              <a:spcBef>
                <a:spcPct val="0"/>
              </a:spcBef>
              <a:spcAft>
                <a:spcPct val="0"/>
              </a:spcAft>
              <a:defRPr sz="1200" kern="1200">
                <a:solidFill>
                  <a:srgbClr val="3366FF"/>
                </a:solidFill>
                <a:latin typeface="Calibri" pitchFamily="34" charset="0"/>
                <a:ea typeface="+mn-ea"/>
                <a:cs typeface="Arial" pitchFamily="34" charset="0"/>
              </a:defRPr>
            </a:lvl2pPr>
            <a:lvl3pPr marL="914400" algn="l" rtl="0" fontAlgn="base">
              <a:spcBef>
                <a:spcPct val="0"/>
              </a:spcBef>
              <a:spcAft>
                <a:spcPct val="0"/>
              </a:spcAft>
              <a:defRPr sz="1200" kern="1200">
                <a:solidFill>
                  <a:srgbClr val="3366FF"/>
                </a:solidFill>
                <a:latin typeface="Calibri" pitchFamily="34" charset="0"/>
                <a:ea typeface="+mn-ea"/>
                <a:cs typeface="Arial" pitchFamily="34" charset="0"/>
              </a:defRPr>
            </a:lvl3pPr>
            <a:lvl4pPr marL="1371600" algn="l" rtl="0" fontAlgn="base">
              <a:spcBef>
                <a:spcPct val="0"/>
              </a:spcBef>
              <a:spcAft>
                <a:spcPct val="0"/>
              </a:spcAft>
              <a:defRPr sz="1200" kern="1200">
                <a:solidFill>
                  <a:srgbClr val="3366FF"/>
                </a:solidFill>
                <a:latin typeface="Calibri" pitchFamily="34" charset="0"/>
                <a:ea typeface="+mn-ea"/>
                <a:cs typeface="Arial" pitchFamily="34" charset="0"/>
              </a:defRPr>
            </a:lvl4pPr>
            <a:lvl5pPr marL="1828800" algn="l" rtl="0" fontAlgn="base">
              <a:spcBef>
                <a:spcPct val="0"/>
              </a:spcBef>
              <a:spcAft>
                <a:spcPct val="0"/>
              </a:spcAft>
              <a:defRPr sz="1200" kern="1200">
                <a:solidFill>
                  <a:srgbClr val="3366FF"/>
                </a:solidFill>
                <a:latin typeface="Calibri" pitchFamily="34" charset="0"/>
                <a:ea typeface="+mn-ea"/>
                <a:cs typeface="Arial" pitchFamily="34" charset="0"/>
              </a:defRPr>
            </a:lvl5pPr>
            <a:lvl6pPr marL="2286000" algn="l" defTabSz="914400" rtl="0" eaLnBrk="1" latinLnBrk="0" hangingPunct="1">
              <a:defRPr sz="1200" kern="1200">
                <a:solidFill>
                  <a:srgbClr val="3366FF"/>
                </a:solidFill>
                <a:latin typeface="Calibri" pitchFamily="34" charset="0"/>
                <a:ea typeface="+mn-ea"/>
                <a:cs typeface="Arial" pitchFamily="34" charset="0"/>
              </a:defRPr>
            </a:lvl6pPr>
            <a:lvl7pPr marL="2743200" algn="l" defTabSz="914400" rtl="0" eaLnBrk="1" latinLnBrk="0" hangingPunct="1">
              <a:defRPr sz="1200" kern="1200">
                <a:solidFill>
                  <a:srgbClr val="3366FF"/>
                </a:solidFill>
                <a:latin typeface="Calibri" pitchFamily="34" charset="0"/>
                <a:ea typeface="+mn-ea"/>
                <a:cs typeface="Arial" pitchFamily="34" charset="0"/>
              </a:defRPr>
            </a:lvl7pPr>
            <a:lvl8pPr marL="3200400" algn="l" defTabSz="914400" rtl="0" eaLnBrk="1" latinLnBrk="0" hangingPunct="1">
              <a:defRPr sz="1200" kern="1200">
                <a:solidFill>
                  <a:srgbClr val="3366FF"/>
                </a:solidFill>
                <a:latin typeface="Calibri" pitchFamily="34" charset="0"/>
                <a:ea typeface="+mn-ea"/>
                <a:cs typeface="Arial" pitchFamily="34" charset="0"/>
              </a:defRPr>
            </a:lvl8pPr>
            <a:lvl9pPr marL="3657600" algn="l" defTabSz="914400" rtl="0" eaLnBrk="1" latinLnBrk="0" hangingPunct="1">
              <a:defRPr sz="1200" kern="1200">
                <a:solidFill>
                  <a:srgbClr val="3366FF"/>
                </a:solidFill>
                <a:latin typeface="Calibri" pitchFamily="34" charset="0"/>
                <a:ea typeface="+mn-ea"/>
                <a:cs typeface="Arial" pitchFamily="34" charset="0"/>
              </a:defRPr>
            </a:lvl9pPr>
          </a:lstStyle>
          <a:p>
            <a:pPr marL="0" marR="0" indent="0" algn="ctr" defTabSz="914400" rtl="0" eaLnBrk="1" fontAlgn="base" latinLnBrk="0" hangingPunct="1">
              <a:lnSpc>
                <a:spcPct val="90000"/>
              </a:lnSpc>
              <a:spcBef>
                <a:spcPct val="50000"/>
              </a:spcBef>
              <a:spcAft>
                <a:spcPct val="0"/>
              </a:spcAft>
              <a:buClrTx/>
              <a:buSzTx/>
              <a:buFontTx/>
              <a:buNone/>
              <a:tabLst/>
            </a:pPr>
            <a:r>
              <a:rPr kumimoji="0" lang="en-US" sz="1200" b="1" i="0" u="none" strike="noStrike" cap="none" normalizeH="0" baseline="0" dirty="0">
                <a:ln>
                  <a:noFill/>
                </a:ln>
                <a:solidFill>
                  <a:schemeClr val="tx2"/>
                </a:solidFill>
                <a:effectLst/>
                <a:latin typeface="Calibri" pitchFamily="34" charset="0"/>
              </a:rPr>
              <a:t>Although not necessary, if you want to include component details you can do so.  Copy and paste from the RFA</a:t>
            </a:r>
          </a:p>
        </p:txBody>
      </p:sp>
    </p:spTree>
    <p:extLst>
      <p:ext uri="{BB962C8B-B14F-4D97-AF65-F5344CB8AC3E}">
        <p14:creationId xmlns:p14="http://schemas.microsoft.com/office/powerpoint/2010/main" val="29898474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5DB73B-7475-47A8-A48F-57341D6848A3}"/>
              </a:ext>
            </a:extLst>
          </p:cNvPr>
          <p:cNvSpPr>
            <a:spLocks noGrp="1"/>
          </p:cNvSpPr>
          <p:nvPr>
            <p:ph type="title"/>
          </p:nvPr>
        </p:nvSpPr>
        <p:spPr/>
        <p:txBody>
          <a:bodyPr/>
          <a:lstStyle/>
          <a:p>
            <a:r>
              <a:rPr lang="en-US" dirty="0"/>
              <a:t>… Reserve Component Inventory …</a:t>
            </a:r>
          </a:p>
        </p:txBody>
      </p:sp>
      <p:sp>
        <p:nvSpPr>
          <p:cNvPr id="3" name="Text Placeholder 2">
            <a:extLst>
              <a:ext uri="{FF2B5EF4-FFF2-40B4-BE49-F238E27FC236}">
                <a16:creationId xmlns:a16="http://schemas.microsoft.com/office/drawing/2014/main" id="{6ACEEBEE-53E4-4A5F-BD26-3CBEF48A46DD}"/>
              </a:ext>
            </a:extLst>
          </p:cNvPr>
          <p:cNvSpPr>
            <a:spLocks noGrp="1"/>
          </p:cNvSpPr>
          <p:nvPr>
            <p:ph type="body" sz="quarter" idx="11"/>
          </p:nvPr>
        </p:nvSpPr>
        <p:spPr/>
        <p:txBody>
          <a:bodyPr/>
          <a:lstStyle/>
          <a:p>
            <a:r>
              <a:rPr lang="en-US" dirty="0"/>
              <a:t>Reserve Component Inventory</a:t>
            </a:r>
          </a:p>
        </p:txBody>
      </p:sp>
      <p:pic>
        <p:nvPicPr>
          <p:cNvPr id="2084" name="Picture 1048">
            <a:extLst>
              <a:ext uri="{FF2B5EF4-FFF2-40B4-BE49-F238E27FC236}">
                <a16:creationId xmlns:a16="http://schemas.microsoft.com/office/drawing/2014/main" id="{5CF01862-BB5D-4081-B323-C8078561D531}"/>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88743" y="1376904"/>
            <a:ext cx="6861175" cy="1036638"/>
          </a:xfrm>
          <a:prstGeom prst="rect">
            <a:avLst/>
          </a:prstGeom>
          <a:noFill/>
          <a:extLst>
            <a:ext uri="{909E8E84-426E-40DD-AFC4-6F175D3DCCD1}">
              <a14:hiddenFill xmlns:a14="http://schemas.microsoft.com/office/drawing/2010/main">
                <a:solidFill>
                  <a:srgbClr val="FFFFFF"/>
                </a:solidFill>
              </a14:hiddenFill>
            </a:ext>
          </a:extLst>
        </p:spPr>
      </p:pic>
      <p:pic>
        <p:nvPicPr>
          <p:cNvPr id="2083" name="Picture 1047">
            <a:extLst>
              <a:ext uri="{FF2B5EF4-FFF2-40B4-BE49-F238E27FC236}">
                <a16:creationId xmlns:a16="http://schemas.microsoft.com/office/drawing/2014/main" id="{9B0CC8F9-AED7-43F9-B860-423C3974F61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88743" y="2642141"/>
            <a:ext cx="6861175" cy="1036637"/>
          </a:xfrm>
          <a:prstGeom prst="rect">
            <a:avLst/>
          </a:prstGeom>
          <a:noFill/>
          <a:extLst>
            <a:ext uri="{909E8E84-426E-40DD-AFC4-6F175D3DCCD1}">
              <a14:hiddenFill xmlns:a14="http://schemas.microsoft.com/office/drawing/2010/main">
                <a:solidFill>
                  <a:srgbClr val="FFFFFF"/>
                </a:solidFill>
              </a14:hiddenFill>
            </a:ext>
          </a:extLst>
        </p:spPr>
      </p:pic>
      <p:pic>
        <p:nvPicPr>
          <p:cNvPr id="2082" name="Picture 1046">
            <a:extLst>
              <a:ext uri="{FF2B5EF4-FFF2-40B4-BE49-F238E27FC236}">
                <a16:creationId xmlns:a16="http://schemas.microsoft.com/office/drawing/2014/main" id="{3D5ADE63-7234-4629-9EA5-017EC69A3C01}"/>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88743" y="3871156"/>
            <a:ext cx="6861175" cy="1036638"/>
          </a:xfrm>
          <a:prstGeom prst="rect">
            <a:avLst/>
          </a:prstGeom>
          <a:noFill/>
          <a:extLst>
            <a:ext uri="{909E8E84-426E-40DD-AFC4-6F175D3DCCD1}">
              <a14:hiddenFill xmlns:a14="http://schemas.microsoft.com/office/drawing/2010/main">
                <a:solidFill>
                  <a:srgbClr val="FFFFFF"/>
                </a:solidFill>
              </a14:hiddenFill>
            </a:ext>
          </a:extLst>
        </p:spPr>
      </p:pic>
      <p:pic>
        <p:nvPicPr>
          <p:cNvPr id="2081" name="Picture 1045">
            <a:extLst>
              <a:ext uri="{FF2B5EF4-FFF2-40B4-BE49-F238E27FC236}">
                <a16:creationId xmlns:a16="http://schemas.microsoft.com/office/drawing/2014/main" id="{1E504C92-4060-4C45-9130-32B6BC47C24B}"/>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88743" y="5112227"/>
            <a:ext cx="6861175" cy="1036637"/>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41">
            <a:extLst>
              <a:ext uri="{FF2B5EF4-FFF2-40B4-BE49-F238E27FC236}">
                <a16:creationId xmlns:a16="http://schemas.microsoft.com/office/drawing/2014/main" id="{BD540ABA-F688-4A89-AA35-3467786D142F}"/>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300" b="1" i="0" u="none" strike="noStrike" cap="none" normalizeH="0" baseline="0">
              <a:ln>
                <a:noFill/>
              </a:ln>
              <a:solidFill>
                <a:srgbClr val="4F81BD"/>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807399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747FCB3-ED15-496C-A531-023D20041437}"/>
              </a:ext>
            </a:extLst>
          </p:cNvPr>
          <p:cNvSpPr>
            <a:spLocks noGrp="1"/>
          </p:cNvSpPr>
          <p:nvPr>
            <p:ph type="title"/>
          </p:nvPr>
        </p:nvSpPr>
        <p:spPr/>
        <p:txBody>
          <a:bodyPr/>
          <a:lstStyle/>
          <a:p>
            <a:r>
              <a:rPr lang="en-US" dirty="0"/>
              <a:t>… Reserve Component Inventory …</a:t>
            </a:r>
          </a:p>
        </p:txBody>
      </p:sp>
      <p:sp>
        <p:nvSpPr>
          <p:cNvPr id="5" name="Text Placeholder 4">
            <a:extLst>
              <a:ext uri="{FF2B5EF4-FFF2-40B4-BE49-F238E27FC236}">
                <a16:creationId xmlns:a16="http://schemas.microsoft.com/office/drawing/2014/main" id="{F69F3FF5-0200-4D5D-B2DF-CD6F726D481A}"/>
              </a:ext>
            </a:extLst>
          </p:cNvPr>
          <p:cNvSpPr>
            <a:spLocks noGrp="1"/>
          </p:cNvSpPr>
          <p:nvPr>
            <p:ph type="body" sz="quarter" idx="11"/>
          </p:nvPr>
        </p:nvSpPr>
        <p:spPr/>
        <p:txBody>
          <a:bodyPr/>
          <a:lstStyle/>
          <a:p>
            <a:r>
              <a:rPr lang="en-US" dirty="0"/>
              <a:t>Reserve Component Inventory</a:t>
            </a:r>
          </a:p>
        </p:txBody>
      </p:sp>
      <p:pic>
        <p:nvPicPr>
          <p:cNvPr id="2080" name="Picture 1044">
            <a:extLst>
              <a:ext uri="{FF2B5EF4-FFF2-40B4-BE49-F238E27FC236}">
                <a16:creationId xmlns:a16="http://schemas.microsoft.com/office/drawing/2014/main" id="{0AB6BB82-F54F-4AE2-B7CA-A4F108FA6CB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2166" y="743725"/>
            <a:ext cx="6861175" cy="1036638"/>
          </a:xfrm>
          <a:prstGeom prst="rect">
            <a:avLst/>
          </a:prstGeom>
          <a:noFill/>
          <a:extLst>
            <a:ext uri="{909E8E84-426E-40DD-AFC4-6F175D3DCCD1}">
              <a14:hiddenFill xmlns:a14="http://schemas.microsoft.com/office/drawing/2010/main">
                <a:solidFill>
                  <a:srgbClr val="FFFFFF"/>
                </a:solidFill>
              </a14:hiddenFill>
            </a:ext>
          </a:extLst>
        </p:spPr>
      </p:pic>
      <p:pic>
        <p:nvPicPr>
          <p:cNvPr id="2079" name="Picture 1043">
            <a:extLst>
              <a:ext uri="{FF2B5EF4-FFF2-40B4-BE49-F238E27FC236}">
                <a16:creationId xmlns:a16="http://schemas.microsoft.com/office/drawing/2014/main" id="{5AF5DA9A-209F-48A0-A441-11E5867403A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02166" y="2085163"/>
            <a:ext cx="6861175" cy="1036637"/>
          </a:xfrm>
          <a:prstGeom prst="rect">
            <a:avLst/>
          </a:prstGeom>
          <a:noFill/>
          <a:extLst>
            <a:ext uri="{909E8E84-426E-40DD-AFC4-6F175D3DCCD1}">
              <a14:hiddenFill xmlns:a14="http://schemas.microsoft.com/office/drawing/2010/main">
                <a:solidFill>
                  <a:srgbClr val="FFFFFF"/>
                </a:solidFill>
              </a14:hiddenFill>
            </a:ext>
          </a:extLst>
        </p:spPr>
      </p:pic>
      <p:pic>
        <p:nvPicPr>
          <p:cNvPr id="2078" name="Picture 1042">
            <a:extLst>
              <a:ext uri="{FF2B5EF4-FFF2-40B4-BE49-F238E27FC236}">
                <a16:creationId xmlns:a16="http://schemas.microsoft.com/office/drawing/2014/main" id="{45526F14-883D-45C3-9B3F-38CF28938F21}"/>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02166" y="3426600"/>
            <a:ext cx="6861175" cy="1036638"/>
          </a:xfrm>
          <a:prstGeom prst="rect">
            <a:avLst/>
          </a:prstGeom>
          <a:noFill/>
          <a:extLst>
            <a:ext uri="{909E8E84-426E-40DD-AFC4-6F175D3DCCD1}">
              <a14:hiddenFill xmlns:a14="http://schemas.microsoft.com/office/drawing/2010/main">
                <a:solidFill>
                  <a:srgbClr val="FFFFFF"/>
                </a:solidFill>
              </a14:hiddenFill>
            </a:ext>
          </a:extLst>
        </p:spPr>
      </p:pic>
      <p:pic>
        <p:nvPicPr>
          <p:cNvPr id="2077" name="Picture 1041">
            <a:extLst>
              <a:ext uri="{FF2B5EF4-FFF2-40B4-BE49-F238E27FC236}">
                <a16:creationId xmlns:a16="http://schemas.microsoft.com/office/drawing/2014/main" id="{F75B1508-66D7-4B0F-9473-5CF21B7F8DF1}"/>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02166" y="4768038"/>
            <a:ext cx="6861175" cy="1036637"/>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41">
            <a:extLst>
              <a:ext uri="{FF2B5EF4-FFF2-40B4-BE49-F238E27FC236}">
                <a16:creationId xmlns:a16="http://schemas.microsoft.com/office/drawing/2014/main" id="{BD540ABA-F688-4A89-AA35-3467786D142F}"/>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300" b="1" i="0" u="none" strike="noStrike" cap="none" normalizeH="0" baseline="0">
              <a:ln>
                <a:noFill/>
              </a:ln>
              <a:solidFill>
                <a:srgbClr val="4F81BD"/>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1611800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76" name="Picture 1040">
            <a:extLst>
              <a:ext uri="{FF2B5EF4-FFF2-40B4-BE49-F238E27FC236}">
                <a16:creationId xmlns:a16="http://schemas.microsoft.com/office/drawing/2014/main" id="{174E9CC5-B8F1-482F-9160-A396C1A482A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80923" y="1355040"/>
            <a:ext cx="6861175" cy="1036638"/>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41">
            <a:extLst>
              <a:ext uri="{FF2B5EF4-FFF2-40B4-BE49-F238E27FC236}">
                <a16:creationId xmlns:a16="http://schemas.microsoft.com/office/drawing/2014/main" id="{BD540ABA-F688-4A89-AA35-3467786D142F}"/>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300" b="1" i="0" u="none" strike="noStrike" cap="none" normalizeH="0" baseline="0">
              <a:ln>
                <a:noFill/>
              </a:ln>
              <a:solidFill>
                <a:srgbClr val="4F81BD"/>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 name="Title 1">
            <a:extLst>
              <a:ext uri="{FF2B5EF4-FFF2-40B4-BE49-F238E27FC236}">
                <a16:creationId xmlns:a16="http://schemas.microsoft.com/office/drawing/2014/main" id="{91120632-5BE7-4AC0-B954-D5F6BC7BC0CC}"/>
              </a:ext>
            </a:extLst>
          </p:cNvPr>
          <p:cNvSpPr>
            <a:spLocks noGrp="1"/>
          </p:cNvSpPr>
          <p:nvPr>
            <p:ph type="title"/>
          </p:nvPr>
        </p:nvSpPr>
        <p:spPr/>
        <p:txBody>
          <a:bodyPr/>
          <a:lstStyle/>
          <a:p>
            <a:r>
              <a:rPr lang="en-US" dirty="0"/>
              <a:t>… Reserve Component Inventory</a:t>
            </a:r>
          </a:p>
        </p:txBody>
      </p:sp>
      <p:sp>
        <p:nvSpPr>
          <p:cNvPr id="4" name="Text Placeholder 3">
            <a:extLst>
              <a:ext uri="{FF2B5EF4-FFF2-40B4-BE49-F238E27FC236}">
                <a16:creationId xmlns:a16="http://schemas.microsoft.com/office/drawing/2014/main" id="{B69A0832-26FF-4681-BAE4-FF9103037B77}"/>
              </a:ext>
            </a:extLst>
          </p:cNvPr>
          <p:cNvSpPr>
            <a:spLocks noGrp="1"/>
          </p:cNvSpPr>
          <p:nvPr>
            <p:ph type="body" sz="quarter" idx="11"/>
          </p:nvPr>
        </p:nvSpPr>
        <p:spPr/>
        <p:txBody>
          <a:bodyPr/>
          <a:lstStyle/>
          <a:p>
            <a:r>
              <a:rPr lang="en-US" dirty="0"/>
              <a:t>Reserve Component Inventory</a:t>
            </a:r>
          </a:p>
        </p:txBody>
      </p:sp>
    </p:spTree>
    <p:extLst>
      <p:ext uri="{BB962C8B-B14F-4D97-AF65-F5344CB8AC3E}">
        <p14:creationId xmlns:p14="http://schemas.microsoft.com/office/powerpoint/2010/main" val="319292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 assess the effect that the major cost component, Road Resurfacing, has on the reserve funding, a sensitivity analysis was conducted.</a:t>
            </a:r>
          </a:p>
        </p:txBody>
      </p:sp>
      <p:sp>
        <p:nvSpPr>
          <p:cNvPr id="8" name="Text Placeholder 7">
            <a:extLst>
              <a:ext uri="{FF2B5EF4-FFF2-40B4-BE49-F238E27FC236}">
                <a16:creationId xmlns:a16="http://schemas.microsoft.com/office/drawing/2014/main" id="{48D561BD-7D19-4C09-9626-5E4163DB849A}"/>
              </a:ext>
            </a:extLst>
          </p:cNvPr>
          <p:cNvSpPr>
            <a:spLocks noGrp="1"/>
          </p:cNvSpPr>
          <p:nvPr>
            <p:ph type="body" sz="quarter" idx="11"/>
          </p:nvPr>
        </p:nvSpPr>
        <p:spPr/>
        <p:txBody>
          <a:bodyPr/>
          <a:lstStyle/>
          <a:p>
            <a:r>
              <a:rPr lang="en-US" dirty="0"/>
              <a:t>Reserve Component Inventory</a:t>
            </a:r>
          </a:p>
          <a:p>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384091020"/>
              </p:ext>
            </p:extLst>
          </p:nvPr>
        </p:nvGraphicFramePr>
        <p:xfrm>
          <a:off x="331839" y="930784"/>
          <a:ext cx="8436078" cy="990600"/>
        </p:xfrm>
        <a:graphic>
          <a:graphicData uri="http://schemas.openxmlformats.org/drawingml/2006/table">
            <a:tbl>
              <a:tblPr firstRow="1" bandRow="1"/>
              <a:tblGrid>
                <a:gridCol w="2005780">
                  <a:extLst>
                    <a:ext uri="{9D8B030D-6E8A-4147-A177-3AD203B41FA5}">
                      <a16:colId xmlns:a16="http://schemas.microsoft.com/office/drawing/2014/main" val="20000"/>
                    </a:ext>
                  </a:extLst>
                </a:gridCol>
                <a:gridCol w="737420">
                  <a:extLst>
                    <a:ext uri="{9D8B030D-6E8A-4147-A177-3AD203B41FA5}">
                      <a16:colId xmlns:a16="http://schemas.microsoft.com/office/drawing/2014/main" val="20001"/>
                    </a:ext>
                  </a:extLst>
                </a:gridCol>
                <a:gridCol w="963558">
                  <a:extLst>
                    <a:ext uri="{9D8B030D-6E8A-4147-A177-3AD203B41FA5}">
                      <a16:colId xmlns:a16="http://schemas.microsoft.com/office/drawing/2014/main" val="20002"/>
                    </a:ext>
                  </a:extLst>
                </a:gridCol>
                <a:gridCol w="1182330">
                  <a:extLst>
                    <a:ext uri="{9D8B030D-6E8A-4147-A177-3AD203B41FA5}">
                      <a16:colId xmlns:a16="http://schemas.microsoft.com/office/drawing/2014/main" val="20003"/>
                    </a:ext>
                  </a:extLst>
                </a:gridCol>
                <a:gridCol w="1182330">
                  <a:extLst>
                    <a:ext uri="{9D8B030D-6E8A-4147-A177-3AD203B41FA5}">
                      <a16:colId xmlns:a16="http://schemas.microsoft.com/office/drawing/2014/main" val="20004"/>
                    </a:ext>
                  </a:extLst>
                </a:gridCol>
                <a:gridCol w="1182330">
                  <a:extLst>
                    <a:ext uri="{9D8B030D-6E8A-4147-A177-3AD203B41FA5}">
                      <a16:colId xmlns:a16="http://schemas.microsoft.com/office/drawing/2014/main" val="20005"/>
                    </a:ext>
                  </a:extLst>
                </a:gridCol>
                <a:gridCol w="1182330">
                  <a:extLst>
                    <a:ext uri="{9D8B030D-6E8A-4147-A177-3AD203B41FA5}">
                      <a16:colId xmlns:a16="http://schemas.microsoft.com/office/drawing/2014/main" val="20006"/>
                    </a:ext>
                  </a:extLst>
                </a:gridCol>
              </a:tblGrid>
              <a:tr h="370840">
                <a:tc>
                  <a:txBody>
                    <a:bodyPr/>
                    <a:lstStyle/>
                    <a:p>
                      <a:pPr algn="ctr"/>
                      <a:r>
                        <a:rPr lang="en-US" sz="1100" b="1" i="0" dirty="0"/>
                        <a:t>Reserve Component</a:t>
                      </a:r>
                    </a:p>
                  </a:txBody>
                  <a:tcPr anchor="b">
                    <a:solidFill>
                      <a:schemeClr val="bg1">
                        <a:lumMod val="65000"/>
                      </a:schemeClr>
                    </a:solidFill>
                  </a:tcPr>
                </a:tc>
                <a:tc>
                  <a:txBody>
                    <a:bodyPr/>
                    <a:lstStyle/>
                    <a:p>
                      <a:pPr algn="ctr"/>
                      <a:r>
                        <a:rPr lang="en-US" sz="1100" b="1" i="0" dirty="0"/>
                        <a:t>Today’s Cost</a:t>
                      </a:r>
                    </a:p>
                  </a:txBody>
                  <a:tcPr anchor="b">
                    <a:solidFill>
                      <a:schemeClr val="bg1">
                        <a:lumMod val="65000"/>
                      </a:schemeClr>
                    </a:solidFill>
                  </a:tcPr>
                </a:tc>
                <a:tc>
                  <a:txBody>
                    <a:bodyPr/>
                    <a:lstStyle/>
                    <a:p>
                      <a:pPr algn="ctr"/>
                      <a:r>
                        <a:rPr lang="en-US" sz="1100" b="1" i="0" dirty="0"/>
                        <a:t>Estimated Remaining Useful Life</a:t>
                      </a:r>
                    </a:p>
                  </a:txBody>
                  <a:tcPr anchor="b">
                    <a:solidFill>
                      <a:schemeClr val="bg1">
                        <a:lumMod val="65000"/>
                      </a:schemeClr>
                    </a:solidFill>
                  </a:tcPr>
                </a:tc>
                <a:tc>
                  <a:txBody>
                    <a:bodyPr/>
                    <a:lstStyle/>
                    <a:p>
                      <a:pPr algn="ctr"/>
                      <a:r>
                        <a:rPr lang="en-US" sz="1100" b="1" i="0" dirty="0"/>
                        <a:t>What-If Remaining </a:t>
                      </a:r>
                      <a:r>
                        <a:rPr lang="en-US" sz="1100" b="1" i="0" baseline="0" dirty="0"/>
                        <a:t>Life</a:t>
                      </a:r>
                      <a:br>
                        <a:rPr lang="en-US" sz="1100" b="1" i="0" baseline="0" dirty="0"/>
                      </a:br>
                      <a:r>
                        <a:rPr lang="en-US" sz="1100" b="1" i="0" baseline="0" dirty="0"/>
                        <a:t>+2 years</a:t>
                      </a:r>
                      <a:endParaRPr lang="en-US" sz="1100" b="1" i="0" dirty="0"/>
                    </a:p>
                  </a:txBody>
                  <a:tcPr anchor="b">
                    <a:solidFill>
                      <a:schemeClr val="bg1">
                        <a:lumMod val="65000"/>
                      </a:schemeClr>
                    </a:solidFill>
                  </a:tcPr>
                </a:tc>
                <a:tc>
                  <a:txBody>
                    <a:bodyPr/>
                    <a:lstStyle/>
                    <a:p>
                      <a:pPr algn="ctr"/>
                      <a:r>
                        <a:rPr lang="en-US" sz="1100" b="1" i="0" dirty="0"/>
                        <a:t>What-If Remaining </a:t>
                      </a:r>
                      <a:r>
                        <a:rPr lang="en-US" sz="1100" b="1" i="0" baseline="0" dirty="0"/>
                        <a:t>Life</a:t>
                      </a:r>
                      <a:br>
                        <a:rPr lang="en-US" sz="1100" b="1" i="0" baseline="0" dirty="0"/>
                      </a:br>
                      <a:r>
                        <a:rPr lang="en-US" sz="1100" b="1" i="0" baseline="0" dirty="0"/>
                        <a:t>-2 years</a:t>
                      </a:r>
                      <a:endParaRPr lang="en-US" sz="1100" b="1" i="0" dirty="0"/>
                    </a:p>
                  </a:txBody>
                  <a:tcPr anchor="b">
                    <a:solidFill>
                      <a:schemeClr val="bg1">
                        <a:lumMod val="6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i="0" dirty="0"/>
                        <a:t>What-If Remaining </a:t>
                      </a:r>
                      <a:r>
                        <a:rPr lang="en-US" sz="1100" b="1" i="0" baseline="0" dirty="0"/>
                        <a:t>Life</a:t>
                      </a:r>
                      <a:br>
                        <a:rPr lang="en-US" sz="1100" b="1" i="0" baseline="0" dirty="0"/>
                      </a:br>
                      <a:r>
                        <a:rPr lang="en-US" sz="1100" b="1" i="0" baseline="0" dirty="0"/>
                        <a:t>+5 years</a:t>
                      </a:r>
                      <a:endParaRPr lang="en-US" sz="1100" b="1" i="0" dirty="0"/>
                    </a:p>
                  </a:txBody>
                  <a:tcPr anchor="b">
                    <a:solidFill>
                      <a:schemeClr val="bg1">
                        <a:lumMod val="6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i="0" dirty="0"/>
                        <a:t>What-If Remaining </a:t>
                      </a:r>
                      <a:r>
                        <a:rPr lang="en-US" sz="1100" b="1" i="0" baseline="0" dirty="0"/>
                        <a:t>Life</a:t>
                      </a:r>
                      <a:br>
                        <a:rPr lang="en-US" sz="1100" b="1" i="0" baseline="0" dirty="0"/>
                      </a:br>
                      <a:r>
                        <a:rPr lang="en-US" sz="1100" b="1" i="0" baseline="0" dirty="0"/>
                        <a:t>- 5 years</a:t>
                      </a:r>
                      <a:endParaRPr lang="en-US" sz="1100" b="1" i="0" dirty="0"/>
                    </a:p>
                  </a:txBody>
                  <a:tcPr anchor="b">
                    <a:solidFill>
                      <a:schemeClr val="bg1">
                        <a:lumMod val="65000"/>
                      </a:schemeClr>
                    </a:solidFill>
                  </a:tcPr>
                </a:tc>
                <a:extLst>
                  <a:ext uri="{0D108BD9-81ED-4DB2-BD59-A6C34878D82A}">
                    <a16:rowId xmlns:a16="http://schemas.microsoft.com/office/drawing/2014/main" val="10000"/>
                  </a:ext>
                </a:extLst>
              </a:tr>
              <a:tr h="0">
                <a:tc>
                  <a:txBody>
                    <a:bodyPr/>
                    <a:lstStyle/>
                    <a:p>
                      <a:pPr algn="ctr"/>
                      <a:r>
                        <a:rPr lang="en-US" sz="1000" b="1" dirty="0"/>
                        <a:t>Overlay</a:t>
                      </a:r>
                      <a:r>
                        <a:rPr lang="en-US" sz="1000" b="1" baseline="0" dirty="0"/>
                        <a:t> &amp; replace road surface</a:t>
                      </a:r>
                      <a:br>
                        <a:rPr lang="en-US" sz="1000" b="1" baseline="0" dirty="0"/>
                      </a:br>
                      <a:r>
                        <a:rPr lang="en-US" sz="1000" i="1" baseline="0" dirty="0"/>
                        <a:t>(highest single reserve component)</a:t>
                      </a:r>
                      <a:endParaRPr lang="en-US" sz="1000" i="1" dirty="0"/>
                    </a:p>
                  </a:txBody>
                  <a:tcPr anchor="ctr"/>
                </a:tc>
                <a:tc>
                  <a:txBody>
                    <a:bodyPr/>
                    <a:lstStyle/>
                    <a:p>
                      <a:pPr algn="ctr"/>
                      <a:r>
                        <a:rPr lang="en-US" sz="1000" dirty="0"/>
                        <a:t>$225,000</a:t>
                      </a:r>
                    </a:p>
                  </a:txBody>
                  <a:tcPr anchor="ctr"/>
                </a:tc>
                <a:tc>
                  <a:txBody>
                    <a:bodyPr/>
                    <a:lstStyle/>
                    <a:p>
                      <a:pPr algn="ctr"/>
                      <a:r>
                        <a:rPr lang="en-US" sz="1000" dirty="0"/>
                        <a:t>23 years</a:t>
                      </a:r>
                    </a:p>
                  </a:txBody>
                  <a:tcPr anchor="ctr"/>
                </a:tc>
                <a:tc>
                  <a:txBody>
                    <a:bodyPr/>
                    <a:lstStyle/>
                    <a:p>
                      <a:pPr algn="ctr"/>
                      <a:r>
                        <a:rPr lang="en-US" sz="1000" dirty="0"/>
                        <a:t>25 years</a:t>
                      </a:r>
                      <a:br>
                        <a:rPr lang="en-US" sz="1000" dirty="0"/>
                      </a:br>
                      <a:r>
                        <a:rPr lang="en-US" sz="1000" dirty="0"/>
                        <a:t>See Chart</a:t>
                      </a:r>
                      <a:r>
                        <a:rPr lang="en-US" sz="1000" baseline="0" dirty="0"/>
                        <a:t> </a:t>
                      </a:r>
                      <a:r>
                        <a:rPr lang="en-US" sz="1000" dirty="0"/>
                        <a:t>1</a:t>
                      </a:r>
                    </a:p>
                  </a:txBody>
                  <a:tcPr anchor="ctr"/>
                </a:tc>
                <a:tc>
                  <a:txBody>
                    <a:bodyPr/>
                    <a:lstStyle/>
                    <a:p>
                      <a:pPr algn="ctr"/>
                      <a:r>
                        <a:rPr lang="en-US" sz="1000" dirty="0"/>
                        <a:t>21 years</a:t>
                      </a:r>
                      <a:br>
                        <a:rPr lang="en-US" sz="1000" baseline="0" dirty="0"/>
                      </a:br>
                      <a:r>
                        <a:rPr lang="en-US" sz="1000" dirty="0"/>
                        <a:t>See Chart 2</a:t>
                      </a:r>
                    </a:p>
                  </a:txBody>
                  <a:tcPr anchor="ctr"/>
                </a:tc>
                <a:tc>
                  <a:txBody>
                    <a:bodyPr/>
                    <a:lstStyle/>
                    <a:p>
                      <a:pPr algn="ctr"/>
                      <a:r>
                        <a:rPr lang="en-US" sz="1000" dirty="0"/>
                        <a:t>28 years</a:t>
                      </a:r>
                      <a:br>
                        <a:rPr lang="en-US" sz="1000" dirty="0"/>
                      </a:br>
                      <a:r>
                        <a:rPr lang="en-US" sz="1000" dirty="0"/>
                        <a:t>See Chart 3</a:t>
                      </a:r>
                      <a:r>
                        <a:rPr lang="en-US" sz="1000" baseline="0" dirty="0"/>
                        <a:t> </a:t>
                      </a:r>
                      <a:endParaRPr lang="en-US" sz="1000" dirty="0"/>
                    </a:p>
                  </a:txBody>
                  <a:tcPr anchor="ctr"/>
                </a:tc>
                <a:tc>
                  <a:txBody>
                    <a:bodyPr/>
                    <a:lstStyle/>
                    <a:p>
                      <a:pPr algn="ctr"/>
                      <a:r>
                        <a:rPr lang="en-US" sz="1000" dirty="0"/>
                        <a:t>18 years</a:t>
                      </a:r>
                      <a:br>
                        <a:rPr lang="en-US" sz="1000" dirty="0"/>
                      </a:br>
                      <a:r>
                        <a:rPr lang="en-US" sz="1000" dirty="0"/>
                        <a:t>See Chart 4</a:t>
                      </a:r>
                    </a:p>
                  </a:txBody>
                  <a:tcPr anchor="ctr"/>
                </a:tc>
                <a:extLst>
                  <a:ext uri="{0D108BD9-81ED-4DB2-BD59-A6C34878D82A}">
                    <a16:rowId xmlns:a16="http://schemas.microsoft.com/office/drawing/2014/main" val="10001"/>
                  </a:ext>
                </a:extLst>
              </a:tr>
            </a:tbl>
          </a:graphicData>
        </a:graphic>
      </p:graphicFrame>
      <p:sp>
        <p:nvSpPr>
          <p:cNvPr id="9" name="Flowchart: Process 8"/>
          <p:cNvSpPr/>
          <p:nvPr/>
        </p:nvSpPr>
        <p:spPr bwMode="auto">
          <a:xfrm>
            <a:off x="1134329" y="3847783"/>
            <a:ext cx="2632452" cy="258532"/>
          </a:xfrm>
          <a:prstGeom prst="flowChartProcess">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90000"/>
              </a:lnSpc>
              <a:spcBef>
                <a:spcPct val="50000"/>
              </a:spcBef>
              <a:spcAft>
                <a:spcPct val="0"/>
              </a:spcAft>
              <a:buClrTx/>
              <a:buSzTx/>
              <a:buFontTx/>
              <a:buNone/>
              <a:tabLst/>
            </a:pPr>
            <a:r>
              <a:rPr kumimoji="0" lang="en-US" b="1" i="0" u="sng" strike="noStrike" cap="none" normalizeH="0" baseline="0" dirty="0">
                <a:ln>
                  <a:noFill/>
                </a:ln>
                <a:solidFill>
                  <a:schemeClr val="tx1"/>
                </a:solidFill>
                <a:effectLst/>
              </a:rPr>
              <a:t>Chart 1: </a:t>
            </a:r>
            <a:r>
              <a:rPr kumimoji="0" lang="en-US" b="1" i="0" u="sng" strike="noStrike" cap="none" normalizeH="0" dirty="0">
                <a:ln>
                  <a:noFill/>
                </a:ln>
                <a:solidFill>
                  <a:schemeClr val="tx1"/>
                </a:solidFill>
                <a:effectLst/>
              </a:rPr>
              <a:t> </a:t>
            </a:r>
            <a:r>
              <a:rPr lang="en-US" sz="1000" b="1" dirty="0">
                <a:solidFill>
                  <a:schemeClr val="tx1"/>
                </a:solidFill>
              </a:rPr>
              <a:t>Changing Road Resurfacing to 2042</a:t>
            </a:r>
            <a:endParaRPr kumimoji="0" lang="en-US" sz="1050" b="1" u="none" strike="noStrike" cap="none" normalizeH="0" baseline="0" dirty="0">
              <a:ln>
                <a:noFill/>
              </a:ln>
              <a:solidFill>
                <a:schemeClr val="tx1"/>
              </a:solidFill>
              <a:effectLst/>
            </a:endParaRPr>
          </a:p>
        </p:txBody>
      </p:sp>
      <p:sp>
        <p:nvSpPr>
          <p:cNvPr id="11" name="Flowchart: Process 10"/>
          <p:cNvSpPr/>
          <p:nvPr/>
        </p:nvSpPr>
        <p:spPr bwMode="auto">
          <a:xfrm>
            <a:off x="5500140" y="3850424"/>
            <a:ext cx="2632451" cy="258532"/>
          </a:xfrm>
          <a:prstGeom prst="flowChartProcess">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90000"/>
              </a:lnSpc>
              <a:spcBef>
                <a:spcPct val="50000"/>
              </a:spcBef>
              <a:spcAft>
                <a:spcPct val="0"/>
              </a:spcAft>
              <a:buClrTx/>
              <a:buSzTx/>
              <a:buFontTx/>
              <a:buNone/>
              <a:tabLst/>
            </a:pPr>
            <a:r>
              <a:rPr kumimoji="0" lang="en-US" b="1" i="0" u="sng" strike="noStrike" cap="none" normalizeH="0" baseline="0" dirty="0">
                <a:ln>
                  <a:noFill/>
                </a:ln>
                <a:solidFill>
                  <a:schemeClr val="tx1"/>
                </a:solidFill>
                <a:effectLst/>
              </a:rPr>
              <a:t>Chart 2:  </a:t>
            </a:r>
            <a:r>
              <a:rPr lang="en-US" sz="1000" b="1" dirty="0">
                <a:solidFill>
                  <a:schemeClr val="tx1"/>
                </a:solidFill>
              </a:rPr>
              <a:t>Changing Road Resurfacing to 2038</a:t>
            </a:r>
            <a:endParaRPr kumimoji="0" lang="en-US" sz="1000" b="1" u="none" strike="noStrike" cap="none" normalizeH="0" baseline="0" dirty="0">
              <a:ln>
                <a:noFill/>
              </a:ln>
              <a:solidFill>
                <a:schemeClr val="tx1"/>
              </a:solidFill>
              <a:effectLst/>
            </a:endParaRPr>
          </a:p>
        </p:txBody>
      </p:sp>
      <p:sp>
        <p:nvSpPr>
          <p:cNvPr id="14" name="Flowchart: Process 13"/>
          <p:cNvSpPr/>
          <p:nvPr/>
        </p:nvSpPr>
        <p:spPr bwMode="auto">
          <a:xfrm>
            <a:off x="1095055" y="6092617"/>
            <a:ext cx="2710999" cy="258532"/>
          </a:xfrm>
          <a:prstGeom prst="flowChartProcess">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90000"/>
              </a:lnSpc>
              <a:spcBef>
                <a:spcPct val="50000"/>
              </a:spcBef>
              <a:spcAft>
                <a:spcPct val="0"/>
              </a:spcAft>
              <a:buClrTx/>
              <a:buSzTx/>
              <a:buFontTx/>
              <a:buNone/>
              <a:tabLst/>
            </a:pPr>
            <a:r>
              <a:rPr kumimoji="0" lang="en-US" b="1" i="0" u="sng" strike="noStrike" cap="none" normalizeH="0" baseline="0" dirty="0">
                <a:ln>
                  <a:noFill/>
                </a:ln>
                <a:solidFill>
                  <a:schemeClr val="tx1"/>
                </a:solidFill>
                <a:effectLst/>
              </a:rPr>
              <a:t>Chart 3: </a:t>
            </a:r>
            <a:r>
              <a:rPr kumimoji="0" lang="en-US" b="1" i="0" u="sng" strike="noStrike" cap="none" normalizeH="0" dirty="0">
                <a:ln>
                  <a:noFill/>
                </a:ln>
                <a:solidFill>
                  <a:schemeClr val="tx1"/>
                </a:solidFill>
                <a:effectLst/>
              </a:rPr>
              <a:t> </a:t>
            </a:r>
            <a:r>
              <a:rPr lang="en-US" sz="1000" b="1" dirty="0">
                <a:solidFill>
                  <a:schemeClr val="tx1"/>
                </a:solidFill>
              </a:rPr>
              <a:t>Changing Road Resurfacing to 2045</a:t>
            </a:r>
            <a:endParaRPr kumimoji="0" lang="en-US" sz="1050" b="1" u="none" strike="noStrike" cap="none" normalizeH="0" baseline="0" dirty="0">
              <a:ln>
                <a:noFill/>
              </a:ln>
              <a:solidFill>
                <a:schemeClr val="tx1"/>
              </a:solidFill>
              <a:effectLst/>
            </a:endParaRPr>
          </a:p>
        </p:txBody>
      </p:sp>
      <p:sp>
        <p:nvSpPr>
          <p:cNvPr id="15" name="Flowchart: Process 14"/>
          <p:cNvSpPr/>
          <p:nvPr/>
        </p:nvSpPr>
        <p:spPr bwMode="auto">
          <a:xfrm>
            <a:off x="5500140" y="6152191"/>
            <a:ext cx="2632452" cy="258532"/>
          </a:xfrm>
          <a:prstGeom prst="flowChartProcess">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90000"/>
              </a:lnSpc>
              <a:spcBef>
                <a:spcPct val="50000"/>
              </a:spcBef>
              <a:spcAft>
                <a:spcPct val="0"/>
              </a:spcAft>
              <a:buClrTx/>
              <a:buSzTx/>
              <a:buFontTx/>
              <a:buNone/>
              <a:tabLst/>
            </a:pPr>
            <a:r>
              <a:rPr kumimoji="0" lang="en-US" b="1" i="0" u="sng" strike="noStrike" cap="none" normalizeH="0" baseline="0" dirty="0">
                <a:ln>
                  <a:noFill/>
                </a:ln>
                <a:solidFill>
                  <a:schemeClr val="tx1"/>
                </a:solidFill>
                <a:effectLst/>
              </a:rPr>
              <a:t>Chart 4:  </a:t>
            </a:r>
            <a:r>
              <a:rPr lang="en-US" sz="1000" b="1" dirty="0">
                <a:solidFill>
                  <a:schemeClr val="tx1"/>
                </a:solidFill>
              </a:rPr>
              <a:t>Changing Road Resurfacing to 2035</a:t>
            </a:r>
            <a:endParaRPr kumimoji="0" lang="en-US" sz="1000" b="1" u="none" strike="noStrike" cap="none" normalizeH="0" baseline="0" dirty="0">
              <a:ln>
                <a:noFill/>
              </a:ln>
              <a:solidFill>
                <a:schemeClr val="tx1"/>
              </a:solidFill>
              <a:effectLst/>
            </a:endParaRPr>
          </a:p>
        </p:txBody>
      </p:sp>
      <p:pic>
        <p:nvPicPr>
          <p:cNvPr id="3"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21755" y="2018983"/>
            <a:ext cx="3657600" cy="1831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035"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02769" y="2018983"/>
            <a:ext cx="3652325"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037" name="Picture 5"/>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102768" y="4330536"/>
            <a:ext cx="3657601" cy="1831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034"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21755" y="4261175"/>
            <a:ext cx="3657600" cy="1831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ounded Rectangular Callout 11"/>
          <p:cNvSpPr/>
          <p:nvPr/>
        </p:nvSpPr>
        <p:spPr bwMode="auto">
          <a:xfrm>
            <a:off x="6006993" y="5568087"/>
            <a:ext cx="2611315" cy="653796"/>
          </a:xfrm>
          <a:prstGeom prst="wedgeRoundRectCallout">
            <a:avLst>
              <a:gd name="adj1" fmla="val -98907"/>
              <a:gd name="adj2" fmla="val -325677"/>
              <a:gd name="adj3" fmla="val 16667"/>
            </a:avLst>
          </a:prstGeom>
          <a:solidFill>
            <a:schemeClr val="accent1">
              <a:lumMod val="20000"/>
              <a:lumOff val="80000"/>
            </a:schemeClr>
          </a:solidFill>
          <a:ln w="19050" cap="flat" cmpd="sng" algn="ctr">
            <a:solidFill>
              <a:schemeClr val="tx2"/>
            </a:solidFill>
            <a:prstDash val="solid"/>
            <a:round/>
            <a:headEnd type="none" w="med" len="med"/>
            <a:tailEnd type="none" w="med" len="med"/>
          </a:ln>
          <a:effectLst/>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algn="l" rtl="0" fontAlgn="base">
              <a:spcBef>
                <a:spcPct val="0"/>
              </a:spcBef>
              <a:spcAft>
                <a:spcPct val="0"/>
              </a:spcAft>
              <a:defRPr sz="1200" kern="1200">
                <a:solidFill>
                  <a:srgbClr val="3366FF"/>
                </a:solidFill>
                <a:latin typeface="Calibri" pitchFamily="34" charset="0"/>
                <a:ea typeface="+mn-ea"/>
                <a:cs typeface="Arial" pitchFamily="34" charset="0"/>
              </a:defRPr>
            </a:lvl1pPr>
            <a:lvl2pPr marL="457200" algn="l" rtl="0" fontAlgn="base">
              <a:spcBef>
                <a:spcPct val="0"/>
              </a:spcBef>
              <a:spcAft>
                <a:spcPct val="0"/>
              </a:spcAft>
              <a:defRPr sz="1200" kern="1200">
                <a:solidFill>
                  <a:srgbClr val="3366FF"/>
                </a:solidFill>
                <a:latin typeface="Calibri" pitchFamily="34" charset="0"/>
                <a:ea typeface="+mn-ea"/>
                <a:cs typeface="Arial" pitchFamily="34" charset="0"/>
              </a:defRPr>
            </a:lvl2pPr>
            <a:lvl3pPr marL="914400" algn="l" rtl="0" fontAlgn="base">
              <a:spcBef>
                <a:spcPct val="0"/>
              </a:spcBef>
              <a:spcAft>
                <a:spcPct val="0"/>
              </a:spcAft>
              <a:defRPr sz="1200" kern="1200">
                <a:solidFill>
                  <a:srgbClr val="3366FF"/>
                </a:solidFill>
                <a:latin typeface="Calibri" pitchFamily="34" charset="0"/>
                <a:ea typeface="+mn-ea"/>
                <a:cs typeface="Arial" pitchFamily="34" charset="0"/>
              </a:defRPr>
            </a:lvl3pPr>
            <a:lvl4pPr marL="1371600" algn="l" rtl="0" fontAlgn="base">
              <a:spcBef>
                <a:spcPct val="0"/>
              </a:spcBef>
              <a:spcAft>
                <a:spcPct val="0"/>
              </a:spcAft>
              <a:defRPr sz="1200" kern="1200">
                <a:solidFill>
                  <a:srgbClr val="3366FF"/>
                </a:solidFill>
                <a:latin typeface="Calibri" pitchFamily="34" charset="0"/>
                <a:ea typeface="+mn-ea"/>
                <a:cs typeface="Arial" pitchFamily="34" charset="0"/>
              </a:defRPr>
            </a:lvl4pPr>
            <a:lvl5pPr marL="1828800" algn="l" rtl="0" fontAlgn="base">
              <a:spcBef>
                <a:spcPct val="0"/>
              </a:spcBef>
              <a:spcAft>
                <a:spcPct val="0"/>
              </a:spcAft>
              <a:defRPr sz="1200" kern="1200">
                <a:solidFill>
                  <a:srgbClr val="3366FF"/>
                </a:solidFill>
                <a:latin typeface="Calibri" pitchFamily="34" charset="0"/>
                <a:ea typeface="+mn-ea"/>
                <a:cs typeface="Arial" pitchFamily="34" charset="0"/>
              </a:defRPr>
            </a:lvl5pPr>
            <a:lvl6pPr marL="2286000" algn="l" defTabSz="914400" rtl="0" eaLnBrk="1" latinLnBrk="0" hangingPunct="1">
              <a:defRPr sz="1200" kern="1200">
                <a:solidFill>
                  <a:srgbClr val="3366FF"/>
                </a:solidFill>
                <a:latin typeface="Calibri" pitchFamily="34" charset="0"/>
                <a:ea typeface="+mn-ea"/>
                <a:cs typeface="Arial" pitchFamily="34" charset="0"/>
              </a:defRPr>
            </a:lvl6pPr>
            <a:lvl7pPr marL="2743200" algn="l" defTabSz="914400" rtl="0" eaLnBrk="1" latinLnBrk="0" hangingPunct="1">
              <a:defRPr sz="1200" kern="1200">
                <a:solidFill>
                  <a:srgbClr val="3366FF"/>
                </a:solidFill>
                <a:latin typeface="Calibri" pitchFamily="34" charset="0"/>
                <a:ea typeface="+mn-ea"/>
                <a:cs typeface="Arial" pitchFamily="34" charset="0"/>
              </a:defRPr>
            </a:lvl7pPr>
            <a:lvl8pPr marL="3200400" algn="l" defTabSz="914400" rtl="0" eaLnBrk="1" latinLnBrk="0" hangingPunct="1">
              <a:defRPr sz="1200" kern="1200">
                <a:solidFill>
                  <a:srgbClr val="3366FF"/>
                </a:solidFill>
                <a:latin typeface="Calibri" pitchFamily="34" charset="0"/>
                <a:ea typeface="+mn-ea"/>
                <a:cs typeface="Arial" pitchFamily="34" charset="0"/>
              </a:defRPr>
            </a:lvl8pPr>
            <a:lvl9pPr marL="3657600" algn="l" defTabSz="914400" rtl="0" eaLnBrk="1" latinLnBrk="0" hangingPunct="1">
              <a:defRPr sz="1200" kern="1200">
                <a:solidFill>
                  <a:srgbClr val="3366FF"/>
                </a:solidFill>
                <a:latin typeface="Calibri" pitchFamily="34" charset="0"/>
                <a:ea typeface="+mn-ea"/>
                <a:cs typeface="Arial" pitchFamily="34" charset="0"/>
              </a:defRPr>
            </a:lvl9pPr>
          </a:lstStyle>
          <a:p>
            <a:pPr marL="0" marR="0" indent="0" algn="ctr" defTabSz="914400" rtl="0" eaLnBrk="1" fontAlgn="base" latinLnBrk="0" hangingPunct="1">
              <a:lnSpc>
                <a:spcPct val="90000"/>
              </a:lnSpc>
              <a:spcBef>
                <a:spcPct val="50000"/>
              </a:spcBef>
              <a:spcAft>
                <a:spcPct val="0"/>
              </a:spcAft>
              <a:buClrTx/>
              <a:buSzTx/>
              <a:buFontTx/>
              <a:buNone/>
              <a:tabLst/>
            </a:pPr>
            <a:r>
              <a:rPr kumimoji="0" lang="en-US" sz="1200" b="1" i="0" u="none" strike="noStrike" cap="none" normalizeH="0" baseline="0" dirty="0">
                <a:ln>
                  <a:noFill/>
                </a:ln>
                <a:solidFill>
                  <a:schemeClr val="tx2"/>
                </a:solidFill>
                <a:effectLst/>
                <a:latin typeface="Calibri" pitchFamily="34" charset="0"/>
              </a:rPr>
              <a:t>This is optional page if you wish</a:t>
            </a:r>
            <a:r>
              <a:rPr kumimoji="0" lang="en-US" sz="1200" b="1" i="0" u="none" strike="noStrike" cap="none" normalizeH="0" dirty="0">
                <a:ln>
                  <a:noFill/>
                </a:ln>
                <a:solidFill>
                  <a:schemeClr val="tx2"/>
                </a:solidFill>
                <a:effectLst/>
                <a:latin typeface="Calibri" pitchFamily="34" charset="0"/>
              </a:rPr>
              <a:t> to demonstrate the sensitivity analysis that was conducted.</a:t>
            </a:r>
            <a:endParaRPr kumimoji="0" lang="en-US" sz="1200" b="1" i="0" u="none" strike="noStrike" cap="none" normalizeH="0" baseline="0" dirty="0">
              <a:ln>
                <a:noFill/>
              </a:ln>
              <a:solidFill>
                <a:schemeClr val="tx2"/>
              </a:solidFill>
              <a:effectLst/>
              <a:latin typeface="Calibri" pitchFamily="34" charset="0"/>
            </a:endParaRPr>
          </a:p>
        </p:txBody>
      </p:sp>
      <p:sp>
        <p:nvSpPr>
          <p:cNvPr id="13" name="Rounded Rectangular Callout 5">
            <a:extLst>
              <a:ext uri="{FF2B5EF4-FFF2-40B4-BE49-F238E27FC236}">
                <a16:creationId xmlns:a16="http://schemas.microsoft.com/office/drawing/2014/main" id="{27310F94-CE7D-4601-8E59-78441925D0D0}"/>
              </a:ext>
            </a:extLst>
          </p:cNvPr>
          <p:cNvSpPr/>
          <p:nvPr/>
        </p:nvSpPr>
        <p:spPr bwMode="auto">
          <a:xfrm>
            <a:off x="7064473" y="1841523"/>
            <a:ext cx="1410101" cy="469916"/>
          </a:xfrm>
          <a:prstGeom prst="wedgeRoundRectCallout">
            <a:avLst>
              <a:gd name="adj1" fmla="val -86926"/>
              <a:gd name="adj2" fmla="val -290704"/>
              <a:gd name="adj3" fmla="val 16667"/>
            </a:avLst>
          </a:prstGeom>
          <a:solidFill>
            <a:schemeClr val="accent6">
              <a:lumMod val="75000"/>
            </a:schemeClr>
          </a:solidFill>
          <a:ln w="19050" cap="flat" cmpd="sng" algn="ctr">
            <a:solidFill>
              <a:schemeClr val="accent6">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defPPr>
              <a:defRPr lang="en-US"/>
            </a:defPPr>
            <a:lvl1pPr algn="l" rtl="0" fontAlgn="base">
              <a:spcBef>
                <a:spcPct val="0"/>
              </a:spcBef>
              <a:spcAft>
                <a:spcPct val="0"/>
              </a:spcAft>
              <a:defRPr sz="1200" kern="1200">
                <a:solidFill>
                  <a:srgbClr val="3366FF"/>
                </a:solidFill>
                <a:latin typeface="Calibri" pitchFamily="34" charset="0"/>
                <a:ea typeface="+mn-ea"/>
                <a:cs typeface="Arial" pitchFamily="34" charset="0"/>
              </a:defRPr>
            </a:lvl1pPr>
            <a:lvl2pPr marL="457200" algn="l" rtl="0" fontAlgn="base">
              <a:spcBef>
                <a:spcPct val="0"/>
              </a:spcBef>
              <a:spcAft>
                <a:spcPct val="0"/>
              </a:spcAft>
              <a:defRPr sz="1200" kern="1200">
                <a:solidFill>
                  <a:srgbClr val="3366FF"/>
                </a:solidFill>
                <a:latin typeface="Calibri" pitchFamily="34" charset="0"/>
                <a:ea typeface="+mn-ea"/>
                <a:cs typeface="Arial" pitchFamily="34" charset="0"/>
              </a:defRPr>
            </a:lvl2pPr>
            <a:lvl3pPr marL="914400" algn="l" rtl="0" fontAlgn="base">
              <a:spcBef>
                <a:spcPct val="0"/>
              </a:spcBef>
              <a:spcAft>
                <a:spcPct val="0"/>
              </a:spcAft>
              <a:defRPr sz="1200" kern="1200">
                <a:solidFill>
                  <a:srgbClr val="3366FF"/>
                </a:solidFill>
                <a:latin typeface="Calibri" pitchFamily="34" charset="0"/>
                <a:ea typeface="+mn-ea"/>
                <a:cs typeface="Arial" pitchFamily="34" charset="0"/>
              </a:defRPr>
            </a:lvl3pPr>
            <a:lvl4pPr marL="1371600" algn="l" rtl="0" fontAlgn="base">
              <a:spcBef>
                <a:spcPct val="0"/>
              </a:spcBef>
              <a:spcAft>
                <a:spcPct val="0"/>
              </a:spcAft>
              <a:defRPr sz="1200" kern="1200">
                <a:solidFill>
                  <a:srgbClr val="3366FF"/>
                </a:solidFill>
                <a:latin typeface="Calibri" pitchFamily="34" charset="0"/>
                <a:ea typeface="+mn-ea"/>
                <a:cs typeface="Arial" pitchFamily="34" charset="0"/>
              </a:defRPr>
            </a:lvl4pPr>
            <a:lvl5pPr marL="1828800" algn="l" rtl="0" fontAlgn="base">
              <a:spcBef>
                <a:spcPct val="0"/>
              </a:spcBef>
              <a:spcAft>
                <a:spcPct val="0"/>
              </a:spcAft>
              <a:defRPr sz="1200" kern="1200">
                <a:solidFill>
                  <a:srgbClr val="3366FF"/>
                </a:solidFill>
                <a:latin typeface="Calibri" pitchFamily="34" charset="0"/>
                <a:ea typeface="+mn-ea"/>
                <a:cs typeface="Arial" pitchFamily="34" charset="0"/>
              </a:defRPr>
            </a:lvl5pPr>
            <a:lvl6pPr marL="2286000" algn="l" defTabSz="914400" rtl="0" eaLnBrk="1" latinLnBrk="0" hangingPunct="1">
              <a:defRPr sz="1200" kern="1200">
                <a:solidFill>
                  <a:srgbClr val="3366FF"/>
                </a:solidFill>
                <a:latin typeface="Calibri" pitchFamily="34" charset="0"/>
                <a:ea typeface="+mn-ea"/>
                <a:cs typeface="Arial" pitchFamily="34" charset="0"/>
              </a:defRPr>
            </a:lvl6pPr>
            <a:lvl7pPr marL="2743200" algn="l" defTabSz="914400" rtl="0" eaLnBrk="1" latinLnBrk="0" hangingPunct="1">
              <a:defRPr sz="1200" kern="1200">
                <a:solidFill>
                  <a:srgbClr val="3366FF"/>
                </a:solidFill>
                <a:latin typeface="Calibri" pitchFamily="34" charset="0"/>
                <a:ea typeface="+mn-ea"/>
                <a:cs typeface="Arial" pitchFamily="34" charset="0"/>
              </a:defRPr>
            </a:lvl7pPr>
            <a:lvl8pPr marL="3200400" algn="l" defTabSz="914400" rtl="0" eaLnBrk="1" latinLnBrk="0" hangingPunct="1">
              <a:defRPr sz="1200" kern="1200">
                <a:solidFill>
                  <a:srgbClr val="3366FF"/>
                </a:solidFill>
                <a:latin typeface="Calibri" pitchFamily="34" charset="0"/>
                <a:ea typeface="+mn-ea"/>
                <a:cs typeface="Arial" pitchFamily="34" charset="0"/>
              </a:defRPr>
            </a:lvl8pPr>
            <a:lvl9pPr marL="3657600" algn="l" defTabSz="914400" rtl="0" eaLnBrk="1" latinLnBrk="0" hangingPunct="1">
              <a:defRPr sz="1200" kern="1200">
                <a:solidFill>
                  <a:srgbClr val="3366FF"/>
                </a:solidFill>
                <a:latin typeface="Calibri" pitchFamily="34" charset="0"/>
                <a:ea typeface="+mn-ea"/>
                <a:cs typeface="Arial" pitchFamily="34" charset="0"/>
              </a:defRPr>
            </a:lvl9pPr>
          </a:lstStyle>
          <a:p>
            <a:pPr marL="0" marR="0" indent="0" algn="ctr" defTabSz="914400" rtl="0" eaLnBrk="1" fontAlgn="base" latinLnBrk="0" hangingPunct="1">
              <a:lnSpc>
                <a:spcPct val="90000"/>
              </a:lnSpc>
              <a:spcBef>
                <a:spcPct val="50000"/>
              </a:spcBef>
              <a:spcAft>
                <a:spcPct val="0"/>
              </a:spcAft>
              <a:buClrTx/>
              <a:buSzTx/>
              <a:buFontTx/>
              <a:buNone/>
              <a:tabLst/>
            </a:pPr>
            <a:r>
              <a:rPr kumimoji="0" lang="en-US" sz="1200" b="1" i="0" u="none" strike="noStrike" cap="none" normalizeH="0" baseline="0" dirty="0">
                <a:ln>
                  <a:noFill/>
                </a:ln>
                <a:solidFill>
                  <a:schemeClr val="bg1"/>
                </a:solidFill>
                <a:effectLst/>
                <a:latin typeface="Calibri" pitchFamily="34" charset="0"/>
              </a:rPr>
              <a:t>Change text in slide title to suit</a:t>
            </a:r>
          </a:p>
        </p:txBody>
      </p:sp>
    </p:spTree>
    <p:extLst>
      <p:ext uri="{BB962C8B-B14F-4D97-AF65-F5344CB8AC3E}">
        <p14:creationId xmlns:p14="http://schemas.microsoft.com/office/powerpoint/2010/main" val="5234391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D621043-B19D-44FA-B083-A67E9BEF1140}"/>
              </a:ext>
            </a:extLst>
          </p:cNvPr>
          <p:cNvSpPr/>
          <p:nvPr/>
        </p:nvSpPr>
        <p:spPr bwMode="auto">
          <a:xfrm>
            <a:off x="153090" y="2925242"/>
            <a:ext cx="8648010" cy="426168"/>
          </a:xfrm>
          <a:prstGeom prst="rect">
            <a:avLst/>
          </a:prstGeom>
          <a:solidFill>
            <a:schemeClr val="tx1">
              <a:lumMod val="50000"/>
              <a:lumOff val="50000"/>
              <a:alpha val="46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90000"/>
              </a:lnSpc>
              <a:spcBef>
                <a:spcPct val="50000"/>
              </a:spcBef>
              <a:spcAft>
                <a:spcPct val="0"/>
              </a:spcAft>
              <a:buClrTx/>
              <a:buSzTx/>
              <a:buFontTx/>
              <a:buNone/>
              <a:tabLst/>
            </a:pPr>
            <a:endParaRPr kumimoji="0" lang="en-US" sz="1200" b="0" i="0" u="none" strike="noStrike" cap="none" normalizeH="0" baseline="0">
              <a:ln>
                <a:noFill/>
              </a:ln>
              <a:solidFill>
                <a:srgbClr val="3366FF"/>
              </a:solidFill>
              <a:effectLst/>
              <a:latin typeface="Calibri" pitchFamily="34" charset="0"/>
            </a:endParaRPr>
          </a:p>
        </p:txBody>
      </p:sp>
      <p:sp>
        <p:nvSpPr>
          <p:cNvPr id="8" name="Text Placeholder 7">
            <a:extLst>
              <a:ext uri="{FF2B5EF4-FFF2-40B4-BE49-F238E27FC236}">
                <a16:creationId xmlns:a16="http://schemas.microsoft.com/office/drawing/2014/main" id="{2A63D3E4-2D62-4B3D-A3EC-1C63F4BA1166}"/>
              </a:ext>
            </a:extLst>
          </p:cNvPr>
          <p:cNvSpPr>
            <a:spLocks noGrp="1"/>
          </p:cNvSpPr>
          <p:nvPr>
            <p:ph type="body" sz="quarter" idx="10"/>
          </p:nvPr>
        </p:nvSpPr>
        <p:spPr/>
        <p:txBody>
          <a:bodyPr/>
          <a:lstStyle/>
          <a:p>
            <a:r>
              <a:rPr lang="en-US" dirty="0"/>
              <a:t>Executive Summary</a:t>
            </a:r>
          </a:p>
          <a:p>
            <a:r>
              <a:rPr lang="en-US" dirty="0"/>
              <a:t>Methodology and Strategy	</a:t>
            </a:r>
          </a:p>
          <a:p>
            <a:r>
              <a:rPr lang="en-US" dirty="0"/>
              <a:t>Detailed Financial Analysis</a:t>
            </a:r>
          </a:p>
          <a:p>
            <a:r>
              <a:rPr lang="en-US" dirty="0"/>
              <a:t>Reserve Component Inventory</a:t>
            </a:r>
          </a:p>
          <a:p>
            <a:r>
              <a:rPr lang="en-US" dirty="0"/>
              <a:t>Expense and Income Summaries</a:t>
            </a:r>
          </a:p>
          <a:p>
            <a:endParaRPr lang="en-US" dirty="0"/>
          </a:p>
        </p:txBody>
      </p:sp>
    </p:spTree>
    <p:extLst>
      <p:ext uri="{BB962C8B-B14F-4D97-AF65-F5344CB8AC3E}">
        <p14:creationId xmlns:p14="http://schemas.microsoft.com/office/powerpoint/2010/main" val="6041730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45E4E5-C19B-47EE-8A4D-6E45431F49A1}"/>
              </a:ext>
            </a:extLst>
          </p:cNvPr>
          <p:cNvSpPr>
            <a:spLocks noGrp="1"/>
          </p:cNvSpPr>
          <p:nvPr>
            <p:ph type="title"/>
          </p:nvPr>
        </p:nvSpPr>
        <p:spPr/>
        <p:txBody>
          <a:bodyPr/>
          <a:lstStyle/>
          <a:p>
            <a:r>
              <a:rPr lang="en-US" dirty="0"/>
              <a:t>Usage Note:  — After copying an object in Excel, go to PowerPoint and paste using the Paste Special option.</a:t>
            </a:r>
          </a:p>
        </p:txBody>
      </p:sp>
      <p:sp>
        <p:nvSpPr>
          <p:cNvPr id="4" name="Text Placeholder 3">
            <a:extLst>
              <a:ext uri="{FF2B5EF4-FFF2-40B4-BE49-F238E27FC236}">
                <a16:creationId xmlns:a16="http://schemas.microsoft.com/office/drawing/2014/main" id="{2E52AFC1-B5BC-48B5-B776-0C55A42C8A79}"/>
              </a:ext>
            </a:extLst>
          </p:cNvPr>
          <p:cNvSpPr>
            <a:spLocks noGrp="1"/>
          </p:cNvSpPr>
          <p:nvPr>
            <p:ph type="body" sz="quarter" idx="11"/>
          </p:nvPr>
        </p:nvSpPr>
        <p:spPr/>
        <p:txBody>
          <a:bodyPr/>
          <a:lstStyle/>
          <a:p>
            <a:r>
              <a:rPr lang="en-US" dirty="0"/>
              <a:t>Instructions</a:t>
            </a:r>
          </a:p>
          <a:p>
            <a:endParaRPr lang="en-US" dirty="0"/>
          </a:p>
        </p:txBody>
      </p:sp>
      <p:pic>
        <p:nvPicPr>
          <p:cNvPr id="1032" name="Picture 8" descr="C:\Users\STEVEB~1\AppData\Local\Temp\SNAGHTML124801d.PNG">
            <a:extLst>
              <a:ext uri="{FF2B5EF4-FFF2-40B4-BE49-F238E27FC236}">
                <a16:creationId xmlns:a16="http://schemas.microsoft.com/office/drawing/2014/main" id="{25001DBB-CF74-4909-B08E-B4B639DA0CC0}"/>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061278" y="3760426"/>
            <a:ext cx="5786436" cy="2631020"/>
          </a:xfrm>
          <a:prstGeom prst="rect">
            <a:avLst/>
          </a:prstGeom>
          <a:noFill/>
          <a:extLst>
            <a:ext uri="{909E8E84-426E-40DD-AFC4-6F175D3DCCD1}">
              <a14:hiddenFill xmlns:a14="http://schemas.microsoft.com/office/drawing/2010/main">
                <a:solidFill>
                  <a:srgbClr val="FFFFFF"/>
                </a:solidFill>
              </a14:hiddenFill>
            </a:ext>
          </a:extLst>
        </p:spPr>
      </p:pic>
      <p:sp>
        <p:nvSpPr>
          <p:cNvPr id="8" name="Arrow: Curved Left 7">
            <a:extLst>
              <a:ext uri="{FF2B5EF4-FFF2-40B4-BE49-F238E27FC236}">
                <a16:creationId xmlns:a16="http://schemas.microsoft.com/office/drawing/2014/main" id="{FA3A4993-DA28-4D8B-95F7-5A7CA57B4BD0}"/>
              </a:ext>
            </a:extLst>
          </p:cNvPr>
          <p:cNvSpPr/>
          <p:nvPr/>
        </p:nvSpPr>
        <p:spPr bwMode="auto">
          <a:xfrm rot="17676445">
            <a:off x="5364938" y="195144"/>
            <a:ext cx="1179115" cy="5380743"/>
          </a:xfrm>
          <a:prstGeom prst="curvedLeftArrow">
            <a:avLst>
              <a:gd name="adj1" fmla="val 34913"/>
              <a:gd name="adj2" fmla="val 102551"/>
              <a:gd name="adj3" fmla="val 39902"/>
            </a:avLst>
          </a:prstGeom>
          <a:solidFill>
            <a:srgbClr val="B7472A"/>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90000"/>
              </a:lnSpc>
              <a:spcBef>
                <a:spcPct val="50000"/>
              </a:spcBef>
              <a:spcAft>
                <a:spcPct val="0"/>
              </a:spcAft>
              <a:buClrTx/>
              <a:buSzTx/>
              <a:buFontTx/>
              <a:buNone/>
              <a:tabLst/>
            </a:pPr>
            <a:endParaRPr kumimoji="0" lang="en-US" sz="1200" b="0" i="0" u="none" strike="noStrike" cap="none" normalizeH="0" baseline="0">
              <a:ln>
                <a:noFill/>
              </a:ln>
              <a:solidFill>
                <a:srgbClr val="3366FF"/>
              </a:solidFill>
              <a:effectLst/>
              <a:latin typeface="Calibri" pitchFamily="34" charset="0"/>
            </a:endParaRPr>
          </a:p>
        </p:txBody>
      </p:sp>
      <p:pic>
        <p:nvPicPr>
          <p:cNvPr id="1030" name="Picture 6" descr="C:\Users\STEVEB~1\AppData\Local\Temp\SNAGHTML122c7e6.PNG">
            <a:extLst>
              <a:ext uri="{FF2B5EF4-FFF2-40B4-BE49-F238E27FC236}">
                <a16:creationId xmlns:a16="http://schemas.microsoft.com/office/drawing/2014/main" id="{81A08D34-02E4-482D-9C8A-D97C81CA600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42900" y="916129"/>
            <a:ext cx="3511050" cy="2701881"/>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3FFC81B8-B316-4A18-A109-13E0B3257684}"/>
              </a:ext>
            </a:extLst>
          </p:cNvPr>
          <p:cNvSpPr txBox="1"/>
          <p:nvPr/>
        </p:nvSpPr>
        <p:spPr>
          <a:xfrm>
            <a:off x="8074861" y="0"/>
            <a:ext cx="1069139" cy="307777"/>
          </a:xfrm>
          <a:prstGeom prst="rect">
            <a:avLst/>
          </a:prstGeom>
          <a:solidFill>
            <a:srgbClr val="FFC000"/>
          </a:solidFill>
          <a:ln w="19050">
            <a:solidFill>
              <a:schemeClr val="tx1"/>
            </a:solidFill>
          </a:ln>
        </p:spPr>
        <p:txBody>
          <a:bodyPr wrap="none" rtlCol="0">
            <a:spAutoFit/>
          </a:bodyPr>
          <a:lstStyle/>
          <a:p>
            <a:pPr algn="ctr"/>
            <a:r>
              <a:rPr lang="en-US" sz="1400" b="1" dirty="0">
                <a:solidFill>
                  <a:schemeClr val="tx1"/>
                </a:solidFill>
              </a:rPr>
              <a:t>Instructions</a:t>
            </a:r>
          </a:p>
        </p:txBody>
      </p:sp>
    </p:spTree>
    <p:extLst>
      <p:ext uri="{BB962C8B-B14F-4D97-AF65-F5344CB8AC3E}">
        <p14:creationId xmlns:p14="http://schemas.microsoft.com/office/powerpoint/2010/main" val="39513485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With the proposed annual dues increases, the total income will be sufficient to meet all the expected expenses for the HOA …</a:t>
            </a:r>
          </a:p>
        </p:txBody>
      </p:sp>
      <p:sp>
        <p:nvSpPr>
          <p:cNvPr id="8" name="Text Placeholder 7">
            <a:extLst>
              <a:ext uri="{FF2B5EF4-FFF2-40B4-BE49-F238E27FC236}">
                <a16:creationId xmlns:a16="http://schemas.microsoft.com/office/drawing/2014/main" id="{10C5C7ED-0C43-47ED-B017-5D1FB5E02780}"/>
              </a:ext>
            </a:extLst>
          </p:cNvPr>
          <p:cNvSpPr>
            <a:spLocks noGrp="1"/>
          </p:cNvSpPr>
          <p:nvPr>
            <p:ph type="body" sz="quarter" idx="11"/>
          </p:nvPr>
        </p:nvSpPr>
        <p:spPr/>
        <p:txBody>
          <a:bodyPr/>
          <a:lstStyle/>
          <a:p>
            <a:r>
              <a:rPr lang="en-US" dirty="0"/>
              <a:t>Expense and Income Summaries 2017 - 2026</a:t>
            </a:r>
          </a:p>
          <a:p>
            <a:endParaRPr lang="en-US" dirty="0"/>
          </a:p>
        </p:txBody>
      </p:sp>
      <p:pic>
        <p:nvPicPr>
          <p:cNvPr id="3" name="Picture 2"/>
          <p:cNvPicPr/>
          <p:nvPr/>
        </p:nvPicPr>
        <p:blipFill>
          <a:blip r:embed="rId2" cstate="email">
            <a:extLst>
              <a:ext uri="{28A0092B-C50C-407E-A947-70E740481C1C}">
                <a14:useLocalDpi xmlns:a14="http://schemas.microsoft.com/office/drawing/2010/main"/>
              </a:ext>
            </a:extLst>
          </a:blip>
          <a:stretch>
            <a:fillRect/>
          </a:stretch>
        </p:blipFill>
        <p:spPr>
          <a:xfrm>
            <a:off x="1158875" y="922338"/>
            <a:ext cx="6536966" cy="5401754"/>
          </a:xfrm>
          <a:prstGeom prst="rect">
            <a:avLst/>
          </a:prstGeom>
        </p:spPr>
      </p:pic>
      <p:sp>
        <p:nvSpPr>
          <p:cNvPr id="5" name="Rounded Rectangular Callout 4"/>
          <p:cNvSpPr/>
          <p:nvPr/>
        </p:nvSpPr>
        <p:spPr bwMode="auto">
          <a:xfrm>
            <a:off x="7495543" y="687380"/>
            <a:ext cx="1410101" cy="469916"/>
          </a:xfrm>
          <a:prstGeom prst="wedgeRoundRectCallout">
            <a:avLst>
              <a:gd name="adj1" fmla="val -43024"/>
              <a:gd name="adj2" fmla="val 128927"/>
              <a:gd name="adj3" fmla="val 16667"/>
            </a:avLst>
          </a:prstGeom>
          <a:solidFill>
            <a:schemeClr val="accent1">
              <a:lumMod val="20000"/>
              <a:lumOff val="80000"/>
            </a:schemeClr>
          </a:solidFill>
          <a:ln w="19050" cap="flat" cmpd="sng" algn="ctr">
            <a:solidFill>
              <a:schemeClr val="tx2"/>
            </a:solidFill>
            <a:prstDash val="solid"/>
            <a:round/>
            <a:headEnd type="none" w="med" len="med"/>
            <a:tailEnd type="none" w="med" len="med"/>
          </a:ln>
          <a:effectLst/>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algn="l" rtl="0" fontAlgn="base">
              <a:spcBef>
                <a:spcPct val="0"/>
              </a:spcBef>
              <a:spcAft>
                <a:spcPct val="0"/>
              </a:spcAft>
              <a:defRPr sz="1200" kern="1200">
                <a:solidFill>
                  <a:srgbClr val="3366FF"/>
                </a:solidFill>
                <a:latin typeface="Calibri" pitchFamily="34" charset="0"/>
                <a:ea typeface="+mn-ea"/>
                <a:cs typeface="Arial" pitchFamily="34" charset="0"/>
              </a:defRPr>
            </a:lvl1pPr>
            <a:lvl2pPr marL="457200" algn="l" rtl="0" fontAlgn="base">
              <a:spcBef>
                <a:spcPct val="0"/>
              </a:spcBef>
              <a:spcAft>
                <a:spcPct val="0"/>
              </a:spcAft>
              <a:defRPr sz="1200" kern="1200">
                <a:solidFill>
                  <a:srgbClr val="3366FF"/>
                </a:solidFill>
                <a:latin typeface="Calibri" pitchFamily="34" charset="0"/>
                <a:ea typeface="+mn-ea"/>
                <a:cs typeface="Arial" pitchFamily="34" charset="0"/>
              </a:defRPr>
            </a:lvl2pPr>
            <a:lvl3pPr marL="914400" algn="l" rtl="0" fontAlgn="base">
              <a:spcBef>
                <a:spcPct val="0"/>
              </a:spcBef>
              <a:spcAft>
                <a:spcPct val="0"/>
              </a:spcAft>
              <a:defRPr sz="1200" kern="1200">
                <a:solidFill>
                  <a:srgbClr val="3366FF"/>
                </a:solidFill>
                <a:latin typeface="Calibri" pitchFamily="34" charset="0"/>
                <a:ea typeface="+mn-ea"/>
                <a:cs typeface="Arial" pitchFamily="34" charset="0"/>
              </a:defRPr>
            </a:lvl3pPr>
            <a:lvl4pPr marL="1371600" algn="l" rtl="0" fontAlgn="base">
              <a:spcBef>
                <a:spcPct val="0"/>
              </a:spcBef>
              <a:spcAft>
                <a:spcPct val="0"/>
              </a:spcAft>
              <a:defRPr sz="1200" kern="1200">
                <a:solidFill>
                  <a:srgbClr val="3366FF"/>
                </a:solidFill>
                <a:latin typeface="Calibri" pitchFamily="34" charset="0"/>
                <a:ea typeface="+mn-ea"/>
                <a:cs typeface="Arial" pitchFamily="34" charset="0"/>
              </a:defRPr>
            </a:lvl4pPr>
            <a:lvl5pPr marL="1828800" algn="l" rtl="0" fontAlgn="base">
              <a:spcBef>
                <a:spcPct val="0"/>
              </a:spcBef>
              <a:spcAft>
                <a:spcPct val="0"/>
              </a:spcAft>
              <a:defRPr sz="1200" kern="1200">
                <a:solidFill>
                  <a:srgbClr val="3366FF"/>
                </a:solidFill>
                <a:latin typeface="Calibri" pitchFamily="34" charset="0"/>
                <a:ea typeface="+mn-ea"/>
                <a:cs typeface="Arial" pitchFamily="34" charset="0"/>
              </a:defRPr>
            </a:lvl5pPr>
            <a:lvl6pPr marL="2286000" algn="l" defTabSz="914400" rtl="0" eaLnBrk="1" latinLnBrk="0" hangingPunct="1">
              <a:defRPr sz="1200" kern="1200">
                <a:solidFill>
                  <a:srgbClr val="3366FF"/>
                </a:solidFill>
                <a:latin typeface="Calibri" pitchFamily="34" charset="0"/>
                <a:ea typeface="+mn-ea"/>
                <a:cs typeface="Arial" pitchFamily="34" charset="0"/>
              </a:defRPr>
            </a:lvl6pPr>
            <a:lvl7pPr marL="2743200" algn="l" defTabSz="914400" rtl="0" eaLnBrk="1" latinLnBrk="0" hangingPunct="1">
              <a:defRPr sz="1200" kern="1200">
                <a:solidFill>
                  <a:srgbClr val="3366FF"/>
                </a:solidFill>
                <a:latin typeface="Calibri" pitchFamily="34" charset="0"/>
                <a:ea typeface="+mn-ea"/>
                <a:cs typeface="Arial" pitchFamily="34" charset="0"/>
              </a:defRPr>
            </a:lvl7pPr>
            <a:lvl8pPr marL="3200400" algn="l" defTabSz="914400" rtl="0" eaLnBrk="1" latinLnBrk="0" hangingPunct="1">
              <a:defRPr sz="1200" kern="1200">
                <a:solidFill>
                  <a:srgbClr val="3366FF"/>
                </a:solidFill>
                <a:latin typeface="Calibri" pitchFamily="34" charset="0"/>
                <a:ea typeface="+mn-ea"/>
                <a:cs typeface="Arial" pitchFamily="34" charset="0"/>
              </a:defRPr>
            </a:lvl8pPr>
            <a:lvl9pPr marL="3657600" algn="l" defTabSz="914400" rtl="0" eaLnBrk="1" latinLnBrk="0" hangingPunct="1">
              <a:defRPr sz="1200" kern="1200">
                <a:solidFill>
                  <a:srgbClr val="3366FF"/>
                </a:solidFill>
                <a:latin typeface="Calibri" pitchFamily="34" charset="0"/>
                <a:ea typeface="+mn-ea"/>
                <a:cs typeface="Arial" pitchFamily="34" charset="0"/>
              </a:defRPr>
            </a:lvl9pPr>
          </a:lstStyle>
          <a:p>
            <a:pPr marL="0" marR="0" indent="0" algn="ctr" defTabSz="914400" rtl="0" eaLnBrk="1" fontAlgn="base" latinLnBrk="0" hangingPunct="1">
              <a:lnSpc>
                <a:spcPct val="90000"/>
              </a:lnSpc>
              <a:spcBef>
                <a:spcPct val="50000"/>
              </a:spcBef>
              <a:spcAft>
                <a:spcPct val="0"/>
              </a:spcAft>
              <a:buClrTx/>
              <a:buSzTx/>
              <a:buFontTx/>
              <a:buNone/>
              <a:tabLst/>
            </a:pPr>
            <a:r>
              <a:rPr kumimoji="0" lang="en-US" sz="1200" b="1" i="0" u="none" strike="noStrike" cap="none" normalizeH="0" baseline="0" dirty="0">
                <a:ln>
                  <a:noFill/>
                </a:ln>
                <a:solidFill>
                  <a:schemeClr val="tx2"/>
                </a:solidFill>
                <a:effectLst/>
                <a:latin typeface="Calibri" pitchFamily="34" charset="0"/>
              </a:rPr>
              <a:t>Copy and paste from RFA</a:t>
            </a:r>
          </a:p>
        </p:txBody>
      </p:sp>
    </p:spTree>
    <p:extLst>
      <p:ext uri="{BB962C8B-B14F-4D97-AF65-F5344CB8AC3E}">
        <p14:creationId xmlns:p14="http://schemas.microsoft.com/office/powerpoint/2010/main" val="63636031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With the proposed annual dues increases, the total income will be sufficient to meet all the expected expenses for the HOA …</a:t>
            </a:r>
          </a:p>
        </p:txBody>
      </p:sp>
      <p:sp>
        <p:nvSpPr>
          <p:cNvPr id="8" name="Text Placeholder 7">
            <a:extLst>
              <a:ext uri="{FF2B5EF4-FFF2-40B4-BE49-F238E27FC236}">
                <a16:creationId xmlns:a16="http://schemas.microsoft.com/office/drawing/2014/main" id="{4E057C4D-C1EC-4BD0-9B40-FB49DBDBDBF1}"/>
              </a:ext>
            </a:extLst>
          </p:cNvPr>
          <p:cNvSpPr>
            <a:spLocks noGrp="1"/>
          </p:cNvSpPr>
          <p:nvPr>
            <p:ph type="body" sz="quarter" idx="11"/>
          </p:nvPr>
        </p:nvSpPr>
        <p:spPr/>
        <p:txBody>
          <a:bodyPr/>
          <a:lstStyle/>
          <a:p>
            <a:r>
              <a:rPr lang="en-US" dirty="0"/>
              <a:t>Expense and Income Summaries 2027 - 2036</a:t>
            </a:r>
          </a:p>
          <a:p>
            <a:endParaRPr lang="en-US" dirty="0"/>
          </a:p>
        </p:txBody>
      </p:sp>
      <p:pic>
        <p:nvPicPr>
          <p:cNvPr id="4" name="Picture 3"/>
          <p:cNvPicPr/>
          <p:nvPr/>
        </p:nvPicPr>
        <p:blipFill>
          <a:blip r:embed="rId2" cstate="email">
            <a:extLst>
              <a:ext uri="{28A0092B-C50C-407E-A947-70E740481C1C}">
                <a14:useLocalDpi xmlns:a14="http://schemas.microsoft.com/office/drawing/2010/main"/>
              </a:ext>
            </a:extLst>
          </a:blip>
          <a:stretch>
            <a:fillRect/>
          </a:stretch>
        </p:blipFill>
        <p:spPr>
          <a:xfrm>
            <a:off x="1158876" y="922339"/>
            <a:ext cx="6539660" cy="5471088"/>
          </a:xfrm>
          <a:prstGeom prst="rect">
            <a:avLst/>
          </a:prstGeom>
        </p:spPr>
      </p:pic>
      <p:sp>
        <p:nvSpPr>
          <p:cNvPr id="5" name="Rounded Rectangular Callout 4"/>
          <p:cNvSpPr/>
          <p:nvPr/>
        </p:nvSpPr>
        <p:spPr bwMode="auto">
          <a:xfrm>
            <a:off x="7110012" y="1069461"/>
            <a:ext cx="1410101" cy="469916"/>
          </a:xfrm>
          <a:prstGeom prst="wedgeRoundRectCallout">
            <a:avLst>
              <a:gd name="adj1" fmla="val -43024"/>
              <a:gd name="adj2" fmla="val 128927"/>
              <a:gd name="adj3" fmla="val 16667"/>
            </a:avLst>
          </a:prstGeom>
          <a:solidFill>
            <a:schemeClr val="accent1">
              <a:lumMod val="20000"/>
              <a:lumOff val="80000"/>
            </a:schemeClr>
          </a:solidFill>
          <a:ln w="19050" cap="flat" cmpd="sng" algn="ctr">
            <a:solidFill>
              <a:schemeClr val="tx2"/>
            </a:solidFill>
            <a:prstDash val="solid"/>
            <a:round/>
            <a:headEnd type="none" w="med" len="med"/>
            <a:tailEnd type="none" w="med" len="med"/>
          </a:ln>
          <a:effectLst/>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algn="l" rtl="0" fontAlgn="base">
              <a:spcBef>
                <a:spcPct val="0"/>
              </a:spcBef>
              <a:spcAft>
                <a:spcPct val="0"/>
              </a:spcAft>
              <a:defRPr sz="1200" kern="1200">
                <a:solidFill>
                  <a:srgbClr val="3366FF"/>
                </a:solidFill>
                <a:latin typeface="Calibri" pitchFamily="34" charset="0"/>
                <a:ea typeface="+mn-ea"/>
                <a:cs typeface="Arial" pitchFamily="34" charset="0"/>
              </a:defRPr>
            </a:lvl1pPr>
            <a:lvl2pPr marL="457200" algn="l" rtl="0" fontAlgn="base">
              <a:spcBef>
                <a:spcPct val="0"/>
              </a:spcBef>
              <a:spcAft>
                <a:spcPct val="0"/>
              </a:spcAft>
              <a:defRPr sz="1200" kern="1200">
                <a:solidFill>
                  <a:srgbClr val="3366FF"/>
                </a:solidFill>
                <a:latin typeface="Calibri" pitchFamily="34" charset="0"/>
                <a:ea typeface="+mn-ea"/>
                <a:cs typeface="Arial" pitchFamily="34" charset="0"/>
              </a:defRPr>
            </a:lvl2pPr>
            <a:lvl3pPr marL="914400" algn="l" rtl="0" fontAlgn="base">
              <a:spcBef>
                <a:spcPct val="0"/>
              </a:spcBef>
              <a:spcAft>
                <a:spcPct val="0"/>
              </a:spcAft>
              <a:defRPr sz="1200" kern="1200">
                <a:solidFill>
                  <a:srgbClr val="3366FF"/>
                </a:solidFill>
                <a:latin typeface="Calibri" pitchFamily="34" charset="0"/>
                <a:ea typeface="+mn-ea"/>
                <a:cs typeface="Arial" pitchFamily="34" charset="0"/>
              </a:defRPr>
            </a:lvl3pPr>
            <a:lvl4pPr marL="1371600" algn="l" rtl="0" fontAlgn="base">
              <a:spcBef>
                <a:spcPct val="0"/>
              </a:spcBef>
              <a:spcAft>
                <a:spcPct val="0"/>
              </a:spcAft>
              <a:defRPr sz="1200" kern="1200">
                <a:solidFill>
                  <a:srgbClr val="3366FF"/>
                </a:solidFill>
                <a:latin typeface="Calibri" pitchFamily="34" charset="0"/>
                <a:ea typeface="+mn-ea"/>
                <a:cs typeface="Arial" pitchFamily="34" charset="0"/>
              </a:defRPr>
            </a:lvl4pPr>
            <a:lvl5pPr marL="1828800" algn="l" rtl="0" fontAlgn="base">
              <a:spcBef>
                <a:spcPct val="0"/>
              </a:spcBef>
              <a:spcAft>
                <a:spcPct val="0"/>
              </a:spcAft>
              <a:defRPr sz="1200" kern="1200">
                <a:solidFill>
                  <a:srgbClr val="3366FF"/>
                </a:solidFill>
                <a:latin typeface="Calibri" pitchFamily="34" charset="0"/>
                <a:ea typeface="+mn-ea"/>
                <a:cs typeface="Arial" pitchFamily="34" charset="0"/>
              </a:defRPr>
            </a:lvl5pPr>
            <a:lvl6pPr marL="2286000" algn="l" defTabSz="914400" rtl="0" eaLnBrk="1" latinLnBrk="0" hangingPunct="1">
              <a:defRPr sz="1200" kern="1200">
                <a:solidFill>
                  <a:srgbClr val="3366FF"/>
                </a:solidFill>
                <a:latin typeface="Calibri" pitchFamily="34" charset="0"/>
                <a:ea typeface="+mn-ea"/>
                <a:cs typeface="Arial" pitchFamily="34" charset="0"/>
              </a:defRPr>
            </a:lvl6pPr>
            <a:lvl7pPr marL="2743200" algn="l" defTabSz="914400" rtl="0" eaLnBrk="1" latinLnBrk="0" hangingPunct="1">
              <a:defRPr sz="1200" kern="1200">
                <a:solidFill>
                  <a:srgbClr val="3366FF"/>
                </a:solidFill>
                <a:latin typeface="Calibri" pitchFamily="34" charset="0"/>
                <a:ea typeface="+mn-ea"/>
                <a:cs typeface="Arial" pitchFamily="34" charset="0"/>
              </a:defRPr>
            </a:lvl7pPr>
            <a:lvl8pPr marL="3200400" algn="l" defTabSz="914400" rtl="0" eaLnBrk="1" latinLnBrk="0" hangingPunct="1">
              <a:defRPr sz="1200" kern="1200">
                <a:solidFill>
                  <a:srgbClr val="3366FF"/>
                </a:solidFill>
                <a:latin typeface="Calibri" pitchFamily="34" charset="0"/>
                <a:ea typeface="+mn-ea"/>
                <a:cs typeface="Arial" pitchFamily="34" charset="0"/>
              </a:defRPr>
            </a:lvl8pPr>
            <a:lvl9pPr marL="3657600" algn="l" defTabSz="914400" rtl="0" eaLnBrk="1" latinLnBrk="0" hangingPunct="1">
              <a:defRPr sz="1200" kern="1200">
                <a:solidFill>
                  <a:srgbClr val="3366FF"/>
                </a:solidFill>
                <a:latin typeface="Calibri" pitchFamily="34" charset="0"/>
                <a:ea typeface="+mn-ea"/>
                <a:cs typeface="Arial" pitchFamily="34" charset="0"/>
              </a:defRPr>
            </a:lvl9pPr>
          </a:lstStyle>
          <a:p>
            <a:pPr marL="0" marR="0" indent="0" algn="ctr" defTabSz="914400" rtl="0" eaLnBrk="1" fontAlgn="base" latinLnBrk="0" hangingPunct="1">
              <a:lnSpc>
                <a:spcPct val="90000"/>
              </a:lnSpc>
              <a:spcBef>
                <a:spcPct val="50000"/>
              </a:spcBef>
              <a:spcAft>
                <a:spcPct val="0"/>
              </a:spcAft>
              <a:buClrTx/>
              <a:buSzTx/>
              <a:buFontTx/>
              <a:buNone/>
              <a:tabLst/>
            </a:pPr>
            <a:r>
              <a:rPr kumimoji="0" lang="en-US" sz="1200" b="1" i="0" u="none" strike="noStrike" cap="none" normalizeH="0" baseline="0" dirty="0">
                <a:ln>
                  <a:noFill/>
                </a:ln>
                <a:solidFill>
                  <a:schemeClr val="tx2"/>
                </a:solidFill>
                <a:effectLst/>
                <a:latin typeface="Calibri" pitchFamily="34" charset="0"/>
              </a:rPr>
              <a:t>Copy and paste from RFA</a:t>
            </a:r>
          </a:p>
        </p:txBody>
      </p:sp>
    </p:spTree>
    <p:extLst>
      <p:ext uri="{BB962C8B-B14F-4D97-AF65-F5344CB8AC3E}">
        <p14:creationId xmlns:p14="http://schemas.microsoft.com/office/powerpoint/2010/main" val="283873114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With the proposed annual dues increases, the total income will be sufficient to meet all the expected expenses for the HOA</a:t>
            </a:r>
          </a:p>
        </p:txBody>
      </p:sp>
      <p:sp>
        <p:nvSpPr>
          <p:cNvPr id="8" name="Text Placeholder 7">
            <a:extLst>
              <a:ext uri="{FF2B5EF4-FFF2-40B4-BE49-F238E27FC236}">
                <a16:creationId xmlns:a16="http://schemas.microsoft.com/office/drawing/2014/main" id="{B4A55665-AADD-4038-9D07-329DE1C56604}"/>
              </a:ext>
            </a:extLst>
          </p:cNvPr>
          <p:cNvSpPr>
            <a:spLocks noGrp="1"/>
          </p:cNvSpPr>
          <p:nvPr>
            <p:ph type="body" sz="quarter" idx="11"/>
          </p:nvPr>
        </p:nvSpPr>
        <p:spPr/>
        <p:txBody>
          <a:bodyPr/>
          <a:lstStyle/>
          <a:p>
            <a:r>
              <a:rPr lang="en-US" dirty="0"/>
              <a:t>Expense and Income Summaries 2037 - 2047</a:t>
            </a:r>
          </a:p>
          <a:p>
            <a:endParaRPr lang="en-US" dirty="0"/>
          </a:p>
        </p:txBody>
      </p:sp>
      <p:pic>
        <p:nvPicPr>
          <p:cNvPr id="4" name="Picture 3"/>
          <p:cNvPicPr/>
          <p:nvPr/>
        </p:nvPicPr>
        <p:blipFill>
          <a:blip r:embed="rId2" cstate="email">
            <a:extLst>
              <a:ext uri="{28A0092B-C50C-407E-A947-70E740481C1C}">
                <a14:useLocalDpi xmlns:a14="http://schemas.microsoft.com/office/drawing/2010/main"/>
              </a:ext>
            </a:extLst>
          </a:blip>
          <a:stretch>
            <a:fillRect/>
          </a:stretch>
        </p:blipFill>
        <p:spPr>
          <a:xfrm>
            <a:off x="790166" y="922338"/>
            <a:ext cx="7659870" cy="5463714"/>
          </a:xfrm>
          <a:prstGeom prst="rect">
            <a:avLst/>
          </a:prstGeom>
        </p:spPr>
      </p:pic>
      <p:sp>
        <p:nvSpPr>
          <p:cNvPr id="5" name="Rounded Rectangular Callout 4"/>
          <p:cNvSpPr/>
          <p:nvPr/>
        </p:nvSpPr>
        <p:spPr bwMode="auto">
          <a:xfrm>
            <a:off x="7110012" y="1069461"/>
            <a:ext cx="1410101" cy="469916"/>
          </a:xfrm>
          <a:prstGeom prst="wedgeRoundRectCallout">
            <a:avLst>
              <a:gd name="adj1" fmla="val -43024"/>
              <a:gd name="adj2" fmla="val 128927"/>
              <a:gd name="adj3" fmla="val 16667"/>
            </a:avLst>
          </a:prstGeom>
          <a:solidFill>
            <a:schemeClr val="accent1">
              <a:lumMod val="20000"/>
              <a:lumOff val="80000"/>
            </a:schemeClr>
          </a:solidFill>
          <a:ln w="19050" cap="flat" cmpd="sng" algn="ctr">
            <a:solidFill>
              <a:schemeClr val="tx2"/>
            </a:solidFill>
            <a:prstDash val="solid"/>
            <a:round/>
            <a:headEnd type="none" w="med" len="med"/>
            <a:tailEnd type="none" w="med" len="med"/>
          </a:ln>
          <a:effectLst/>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algn="l" rtl="0" fontAlgn="base">
              <a:spcBef>
                <a:spcPct val="0"/>
              </a:spcBef>
              <a:spcAft>
                <a:spcPct val="0"/>
              </a:spcAft>
              <a:defRPr sz="1200" kern="1200">
                <a:solidFill>
                  <a:srgbClr val="3366FF"/>
                </a:solidFill>
                <a:latin typeface="Calibri" pitchFamily="34" charset="0"/>
                <a:ea typeface="+mn-ea"/>
                <a:cs typeface="Arial" pitchFamily="34" charset="0"/>
              </a:defRPr>
            </a:lvl1pPr>
            <a:lvl2pPr marL="457200" algn="l" rtl="0" fontAlgn="base">
              <a:spcBef>
                <a:spcPct val="0"/>
              </a:spcBef>
              <a:spcAft>
                <a:spcPct val="0"/>
              </a:spcAft>
              <a:defRPr sz="1200" kern="1200">
                <a:solidFill>
                  <a:srgbClr val="3366FF"/>
                </a:solidFill>
                <a:latin typeface="Calibri" pitchFamily="34" charset="0"/>
                <a:ea typeface="+mn-ea"/>
                <a:cs typeface="Arial" pitchFamily="34" charset="0"/>
              </a:defRPr>
            </a:lvl2pPr>
            <a:lvl3pPr marL="914400" algn="l" rtl="0" fontAlgn="base">
              <a:spcBef>
                <a:spcPct val="0"/>
              </a:spcBef>
              <a:spcAft>
                <a:spcPct val="0"/>
              </a:spcAft>
              <a:defRPr sz="1200" kern="1200">
                <a:solidFill>
                  <a:srgbClr val="3366FF"/>
                </a:solidFill>
                <a:latin typeface="Calibri" pitchFamily="34" charset="0"/>
                <a:ea typeface="+mn-ea"/>
                <a:cs typeface="Arial" pitchFamily="34" charset="0"/>
              </a:defRPr>
            </a:lvl3pPr>
            <a:lvl4pPr marL="1371600" algn="l" rtl="0" fontAlgn="base">
              <a:spcBef>
                <a:spcPct val="0"/>
              </a:spcBef>
              <a:spcAft>
                <a:spcPct val="0"/>
              </a:spcAft>
              <a:defRPr sz="1200" kern="1200">
                <a:solidFill>
                  <a:srgbClr val="3366FF"/>
                </a:solidFill>
                <a:latin typeface="Calibri" pitchFamily="34" charset="0"/>
                <a:ea typeface="+mn-ea"/>
                <a:cs typeface="Arial" pitchFamily="34" charset="0"/>
              </a:defRPr>
            </a:lvl4pPr>
            <a:lvl5pPr marL="1828800" algn="l" rtl="0" fontAlgn="base">
              <a:spcBef>
                <a:spcPct val="0"/>
              </a:spcBef>
              <a:spcAft>
                <a:spcPct val="0"/>
              </a:spcAft>
              <a:defRPr sz="1200" kern="1200">
                <a:solidFill>
                  <a:srgbClr val="3366FF"/>
                </a:solidFill>
                <a:latin typeface="Calibri" pitchFamily="34" charset="0"/>
                <a:ea typeface="+mn-ea"/>
                <a:cs typeface="Arial" pitchFamily="34" charset="0"/>
              </a:defRPr>
            </a:lvl5pPr>
            <a:lvl6pPr marL="2286000" algn="l" defTabSz="914400" rtl="0" eaLnBrk="1" latinLnBrk="0" hangingPunct="1">
              <a:defRPr sz="1200" kern="1200">
                <a:solidFill>
                  <a:srgbClr val="3366FF"/>
                </a:solidFill>
                <a:latin typeface="Calibri" pitchFamily="34" charset="0"/>
                <a:ea typeface="+mn-ea"/>
                <a:cs typeface="Arial" pitchFamily="34" charset="0"/>
              </a:defRPr>
            </a:lvl6pPr>
            <a:lvl7pPr marL="2743200" algn="l" defTabSz="914400" rtl="0" eaLnBrk="1" latinLnBrk="0" hangingPunct="1">
              <a:defRPr sz="1200" kern="1200">
                <a:solidFill>
                  <a:srgbClr val="3366FF"/>
                </a:solidFill>
                <a:latin typeface="Calibri" pitchFamily="34" charset="0"/>
                <a:ea typeface="+mn-ea"/>
                <a:cs typeface="Arial" pitchFamily="34" charset="0"/>
              </a:defRPr>
            </a:lvl7pPr>
            <a:lvl8pPr marL="3200400" algn="l" defTabSz="914400" rtl="0" eaLnBrk="1" latinLnBrk="0" hangingPunct="1">
              <a:defRPr sz="1200" kern="1200">
                <a:solidFill>
                  <a:srgbClr val="3366FF"/>
                </a:solidFill>
                <a:latin typeface="Calibri" pitchFamily="34" charset="0"/>
                <a:ea typeface="+mn-ea"/>
                <a:cs typeface="Arial" pitchFamily="34" charset="0"/>
              </a:defRPr>
            </a:lvl8pPr>
            <a:lvl9pPr marL="3657600" algn="l" defTabSz="914400" rtl="0" eaLnBrk="1" latinLnBrk="0" hangingPunct="1">
              <a:defRPr sz="1200" kern="1200">
                <a:solidFill>
                  <a:srgbClr val="3366FF"/>
                </a:solidFill>
                <a:latin typeface="Calibri" pitchFamily="34" charset="0"/>
                <a:ea typeface="+mn-ea"/>
                <a:cs typeface="Arial" pitchFamily="34" charset="0"/>
              </a:defRPr>
            </a:lvl9pPr>
          </a:lstStyle>
          <a:p>
            <a:pPr marL="0" marR="0" indent="0" algn="ctr" defTabSz="914400" rtl="0" eaLnBrk="1" fontAlgn="base" latinLnBrk="0" hangingPunct="1">
              <a:lnSpc>
                <a:spcPct val="90000"/>
              </a:lnSpc>
              <a:spcBef>
                <a:spcPct val="50000"/>
              </a:spcBef>
              <a:spcAft>
                <a:spcPct val="0"/>
              </a:spcAft>
              <a:buClrTx/>
              <a:buSzTx/>
              <a:buFontTx/>
              <a:buNone/>
              <a:tabLst/>
            </a:pPr>
            <a:r>
              <a:rPr kumimoji="0" lang="en-US" sz="1200" b="1" i="0" u="none" strike="noStrike" cap="none" normalizeH="0" baseline="0" dirty="0">
                <a:ln>
                  <a:noFill/>
                </a:ln>
                <a:solidFill>
                  <a:schemeClr val="tx2"/>
                </a:solidFill>
                <a:effectLst/>
                <a:latin typeface="Calibri" pitchFamily="34" charset="0"/>
              </a:rPr>
              <a:t>Copy and paste from RFA</a:t>
            </a:r>
          </a:p>
        </p:txBody>
      </p:sp>
    </p:spTree>
    <p:extLst>
      <p:ext uri="{BB962C8B-B14F-4D97-AF65-F5344CB8AC3E}">
        <p14:creationId xmlns:p14="http://schemas.microsoft.com/office/powerpoint/2010/main" val="150701855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Through modest and reasonable dues increases, the HOA can achieve the funding requirements to meet future reserve expenditures.</a:t>
            </a:r>
          </a:p>
        </p:txBody>
      </p:sp>
      <p:sp>
        <p:nvSpPr>
          <p:cNvPr id="10" name="Text Placeholder 9">
            <a:extLst>
              <a:ext uri="{FF2B5EF4-FFF2-40B4-BE49-F238E27FC236}">
                <a16:creationId xmlns:a16="http://schemas.microsoft.com/office/drawing/2014/main" id="{7E436E33-6130-4E9F-82B6-2CA7424F2015}"/>
              </a:ext>
            </a:extLst>
          </p:cNvPr>
          <p:cNvSpPr>
            <a:spLocks noGrp="1"/>
          </p:cNvSpPr>
          <p:nvPr>
            <p:ph type="body" sz="quarter" idx="11"/>
          </p:nvPr>
        </p:nvSpPr>
        <p:spPr/>
        <p:txBody>
          <a:bodyPr/>
          <a:lstStyle/>
          <a:p>
            <a:r>
              <a:rPr lang="en-US" dirty="0"/>
              <a:t>Expense and Income Summaries</a:t>
            </a:r>
          </a:p>
          <a:p>
            <a:endParaRPr lang="en-US" dirty="0"/>
          </a:p>
        </p:txBody>
      </p:sp>
      <p:pic>
        <p:nvPicPr>
          <p:cNvPr id="7" name="Picture 6"/>
          <p:cNvPicPr/>
          <p:nvPr/>
        </p:nvPicPr>
        <p:blipFill>
          <a:blip r:embed="rId2" cstate="email">
            <a:extLst>
              <a:ext uri="{28A0092B-C50C-407E-A947-70E740481C1C}">
                <a14:useLocalDpi xmlns:a14="http://schemas.microsoft.com/office/drawing/2010/main"/>
              </a:ext>
            </a:extLst>
          </a:blip>
          <a:stretch>
            <a:fillRect/>
          </a:stretch>
        </p:blipFill>
        <p:spPr>
          <a:xfrm>
            <a:off x="353642" y="1168725"/>
            <a:ext cx="8276657" cy="1592826"/>
          </a:xfrm>
          <a:prstGeom prst="rect">
            <a:avLst/>
          </a:prstGeom>
        </p:spPr>
      </p:pic>
      <p:pic>
        <p:nvPicPr>
          <p:cNvPr id="6" name="Picture 5"/>
          <p:cNvPicPr/>
          <p:nvPr/>
        </p:nvPicPr>
        <p:blipFill>
          <a:blip r:embed="rId3" cstate="email">
            <a:extLst>
              <a:ext uri="{28A0092B-C50C-407E-A947-70E740481C1C}">
                <a14:useLocalDpi xmlns:a14="http://schemas.microsoft.com/office/drawing/2010/main"/>
              </a:ext>
            </a:extLst>
          </a:blip>
          <a:stretch>
            <a:fillRect/>
          </a:stretch>
        </p:blipFill>
        <p:spPr>
          <a:xfrm>
            <a:off x="353642" y="2930789"/>
            <a:ext cx="8276656" cy="1627312"/>
          </a:xfrm>
          <a:prstGeom prst="rect">
            <a:avLst/>
          </a:prstGeom>
        </p:spPr>
      </p:pic>
      <p:pic>
        <p:nvPicPr>
          <p:cNvPr id="8" name="Picture 7"/>
          <p:cNvPicPr/>
          <p:nvPr/>
        </p:nvPicPr>
        <p:blipFill>
          <a:blip r:embed="rId4" cstate="email">
            <a:extLst>
              <a:ext uri="{28A0092B-C50C-407E-A947-70E740481C1C}">
                <a14:useLocalDpi xmlns:a14="http://schemas.microsoft.com/office/drawing/2010/main"/>
              </a:ext>
            </a:extLst>
          </a:blip>
          <a:stretch>
            <a:fillRect/>
          </a:stretch>
        </p:blipFill>
        <p:spPr>
          <a:xfrm>
            <a:off x="390513" y="4727338"/>
            <a:ext cx="8284335" cy="1529581"/>
          </a:xfrm>
          <a:prstGeom prst="rect">
            <a:avLst/>
          </a:prstGeom>
        </p:spPr>
      </p:pic>
      <p:sp>
        <p:nvSpPr>
          <p:cNvPr id="9" name="Rounded Rectangular Callout 8"/>
          <p:cNvSpPr/>
          <p:nvPr/>
        </p:nvSpPr>
        <p:spPr bwMode="auto">
          <a:xfrm>
            <a:off x="7110012" y="1069461"/>
            <a:ext cx="1410101" cy="653796"/>
          </a:xfrm>
          <a:prstGeom prst="wedgeRoundRectCallout">
            <a:avLst>
              <a:gd name="adj1" fmla="val -43024"/>
              <a:gd name="adj2" fmla="val 128927"/>
              <a:gd name="adj3" fmla="val 16667"/>
            </a:avLst>
          </a:prstGeom>
          <a:solidFill>
            <a:schemeClr val="accent1">
              <a:lumMod val="20000"/>
              <a:lumOff val="80000"/>
            </a:schemeClr>
          </a:solidFill>
          <a:ln w="19050" cap="flat" cmpd="sng" algn="ctr">
            <a:solidFill>
              <a:schemeClr val="tx2"/>
            </a:solidFill>
            <a:prstDash val="solid"/>
            <a:round/>
            <a:headEnd type="none" w="med" len="med"/>
            <a:tailEnd type="none" w="med" len="med"/>
          </a:ln>
          <a:effectLst/>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algn="l" rtl="0" fontAlgn="base">
              <a:spcBef>
                <a:spcPct val="0"/>
              </a:spcBef>
              <a:spcAft>
                <a:spcPct val="0"/>
              </a:spcAft>
              <a:defRPr sz="1200" kern="1200">
                <a:solidFill>
                  <a:srgbClr val="3366FF"/>
                </a:solidFill>
                <a:latin typeface="Calibri" pitchFamily="34" charset="0"/>
                <a:ea typeface="+mn-ea"/>
                <a:cs typeface="Arial" pitchFamily="34" charset="0"/>
              </a:defRPr>
            </a:lvl1pPr>
            <a:lvl2pPr marL="457200" algn="l" rtl="0" fontAlgn="base">
              <a:spcBef>
                <a:spcPct val="0"/>
              </a:spcBef>
              <a:spcAft>
                <a:spcPct val="0"/>
              </a:spcAft>
              <a:defRPr sz="1200" kern="1200">
                <a:solidFill>
                  <a:srgbClr val="3366FF"/>
                </a:solidFill>
                <a:latin typeface="Calibri" pitchFamily="34" charset="0"/>
                <a:ea typeface="+mn-ea"/>
                <a:cs typeface="Arial" pitchFamily="34" charset="0"/>
              </a:defRPr>
            </a:lvl2pPr>
            <a:lvl3pPr marL="914400" algn="l" rtl="0" fontAlgn="base">
              <a:spcBef>
                <a:spcPct val="0"/>
              </a:spcBef>
              <a:spcAft>
                <a:spcPct val="0"/>
              </a:spcAft>
              <a:defRPr sz="1200" kern="1200">
                <a:solidFill>
                  <a:srgbClr val="3366FF"/>
                </a:solidFill>
                <a:latin typeface="Calibri" pitchFamily="34" charset="0"/>
                <a:ea typeface="+mn-ea"/>
                <a:cs typeface="Arial" pitchFamily="34" charset="0"/>
              </a:defRPr>
            </a:lvl3pPr>
            <a:lvl4pPr marL="1371600" algn="l" rtl="0" fontAlgn="base">
              <a:spcBef>
                <a:spcPct val="0"/>
              </a:spcBef>
              <a:spcAft>
                <a:spcPct val="0"/>
              </a:spcAft>
              <a:defRPr sz="1200" kern="1200">
                <a:solidFill>
                  <a:srgbClr val="3366FF"/>
                </a:solidFill>
                <a:latin typeface="Calibri" pitchFamily="34" charset="0"/>
                <a:ea typeface="+mn-ea"/>
                <a:cs typeface="Arial" pitchFamily="34" charset="0"/>
              </a:defRPr>
            </a:lvl4pPr>
            <a:lvl5pPr marL="1828800" algn="l" rtl="0" fontAlgn="base">
              <a:spcBef>
                <a:spcPct val="0"/>
              </a:spcBef>
              <a:spcAft>
                <a:spcPct val="0"/>
              </a:spcAft>
              <a:defRPr sz="1200" kern="1200">
                <a:solidFill>
                  <a:srgbClr val="3366FF"/>
                </a:solidFill>
                <a:latin typeface="Calibri" pitchFamily="34" charset="0"/>
                <a:ea typeface="+mn-ea"/>
                <a:cs typeface="Arial" pitchFamily="34" charset="0"/>
              </a:defRPr>
            </a:lvl5pPr>
            <a:lvl6pPr marL="2286000" algn="l" defTabSz="914400" rtl="0" eaLnBrk="1" latinLnBrk="0" hangingPunct="1">
              <a:defRPr sz="1200" kern="1200">
                <a:solidFill>
                  <a:srgbClr val="3366FF"/>
                </a:solidFill>
                <a:latin typeface="Calibri" pitchFamily="34" charset="0"/>
                <a:ea typeface="+mn-ea"/>
                <a:cs typeface="Arial" pitchFamily="34" charset="0"/>
              </a:defRPr>
            </a:lvl6pPr>
            <a:lvl7pPr marL="2743200" algn="l" defTabSz="914400" rtl="0" eaLnBrk="1" latinLnBrk="0" hangingPunct="1">
              <a:defRPr sz="1200" kern="1200">
                <a:solidFill>
                  <a:srgbClr val="3366FF"/>
                </a:solidFill>
                <a:latin typeface="Calibri" pitchFamily="34" charset="0"/>
                <a:ea typeface="+mn-ea"/>
                <a:cs typeface="Arial" pitchFamily="34" charset="0"/>
              </a:defRPr>
            </a:lvl7pPr>
            <a:lvl8pPr marL="3200400" algn="l" defTabSz="914400" rtl="0" eaLnBrk="1" latinLnBrk="0" hangingPunct="1">
              <a:defRPr sz="1200" kern="1200">
                <a:solidFill>
                  <a:srgbClr val="3366FF"/>
                </a:solidFill>
                <a:latin typeface="Calibri" pitchFamily="34" charset="0"/>
                <a:ea typeface="+mn-ea"/>
                <a:cs typeface="Arial" pitchFamily="34" charset="0"/>
              </a:defRPr>
            </a:lvl8pPr>
            <a:lvl9pPr marL="3657600" algn="l" defTabSz="914400" rtl="0" eaLnBrk="1" latinLnBrk="0" hangingPunct="1">
              <a:defRPr sz="1200" kern="1200">
                <a:solidFill>
                  <a:srgbClr val="3366FF"/>
                </a:solidFill>
                <a:latin typeface="Calibri" pitchFamily="34" charset="0"/>
                <a:ea typeface="+mn-ea"/>
                <a:cs typeface="Arial" pitchFamily="34" charset="0"/>
              </a:defRPr>
            </a:lvl9pPr>
          </a:lstStyle>
          <a:p>
            <a:pPr marL="0" marR="0" indent="0" algn="ctr" defTabSz="914400" rtl="0" eaLnBrk="1" fontAlgn="base" latinLnBrk="0" hangingPunct="1">
              <a:lnSpc>
                <a:spcPct val="90000"/>
              </a:lnSpc>
              <a:spcBef>
                <a:spcPct val="50000"/>
              </a:spcBef>
              <a:spcAft>
                <a:spcPct val="0"/>
              </a:spcAft>
              <a:buClrTx/>
              <a:buSzTx/>
              <a:buFontTx/>
              <a:buNone/>
              <a:tabLst/>
            </a:pPr>
            <a:r>
              <a:rPr kumimoji="0" lang="en-US" sz="1200" b="1" i="0" u="none" strike="noStrike" cap="none" normalizeH="0" baseline="0" dirty="0">
                <a:ln>
                  <a:noFill/>
                </a:ln>
                <a:solidFill>
                  <a:schemeClr val="tx2"/>
                </a:solidFill>
                <a:effectLst/>
                <a:latin typeface="Calibri" pitchFamily="34" charset="0"/>
              </a:rPr>
              <a:t>Copy and paste these 3 charts  from RFA</a:t>
            </a:r>
          </a:p>
        </p:txBody>
      </p:sp>
    </p:spTree>
    <p:extLst>
      <p:ext uri="{BB962C8B-B14F-4D97-AF65-F5344CB8AC3E}">
        <p14:creationId xmlns:p14="http://schemas.microsoft.com/office/powerpoint/2010/main" val="216826953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cstate="email">
            <a:extLst>
              <a:ext uri="{28A0092B-C50C-407E-A947-70E740481C1C}">
                <a14:useLocalDpi xmlns:a14="http://schemas.microsoft.com/office/drawing/2010/main"/>
              </a:ext>
            </a:extLst>
          </a:blip>
          <a:stretch>
            <a:fillRect/>
          </a:stretch>
        </p:blipFill>
        <p:spPr>
          <a:xfrm>
            <a:off x="322007" y="1254529"/>
            <a:ext cx="8607100" cy="3951646"/>
          </a:xfrm>
          <a:prstGeom prst="rect">
            <a:avLst/>
          </a:prstGeom>
        </p:spPr>
      </p:pic>
      <p:sp>
        <p:nvSpPr>
          <p:cNvPr id="2" name="Title 1"/>
          <p:cNvSpPr>
            <a:spLocks noGrp="1"/>
          </p:cNvSpPr>
          <p:nvPr>
            <p:ph type="title"/>
          </p:nvPr>
        </p:nvSpPr>
        <p:spPr/>
        <p:txBody>
          <a:bodyPr/>
          <a:lstStyle/>
          <a:p>
            <a:r>
              <a:rPr lang="en-US" dirty="0"/>
              <a:t>Over the next 30 years, reserve components will require periodic replacement or maintenance to maintain their usefulness.</a:t>
            </a:r>
          </a:p>
        </p:txBody>
      </p:sp>
      <p:sp>
        <p:nvSpPr>
          <p:cNvPr id="9" name="Text Placeholder 8">
            <a:extLst>
              <a:ext uri="{FF2B5EF4-FFF2-40B4-BE49-F238E27FC236}">
                <a16:creationId xmlns:a16="http://schemas.microsoft.com/office/drawing/2014/main" id="{FD32D5A5-61F2-440F-AAA4-5BEAA40F5358}"/>
              </a:ext>
            </a:extLst>
          </p:cNvPr>
          <p:cNvSpPr>
            <a:spLocks noGrp="1"/>
          </p:cNvSpPr>
          <p:nvPr>
            <p:ph type="body" sz="quarter" idx="11"/>
          </p:nvPr>
        </p:nvSpPr>
        <p:spPr/>
        <p:txBody>
          <a:bodyPr/>
          <a:lstStyle/>
          <a:p>
            <a:r>
              <a:rPr lang="en-US" dirty="0"/>
              <a:t>Expense and Income Summaries – Component Maintenance Schedule</a:t>
            </a:r>
          </a:p>
          <a:p>
            <a:endParaRPr lang="en-US" dirty="0"/>
          </a:p>
        </p:txBody>
      </p:sp>
      <p:sp>
        <p:nvSpPr>
          <p:cNvPr id="7" name="Rounded Rectangular Callout 6"/>
          <p:cNvSpPr/>
          <p:nvPr/>
        </p:nvSpPr>
        <p:spPr bwMode="auto">
          <a:xfrm>
            <a:off x="810026" y="5423817"/>
            <a:ext cx="1410101" cy="469916"/>
          </a:xfrm>
          <a:prstGeom prst="wedgeRoundRectCallout">
            <a:avLst>
              <a:gd name="adj1" fmla="val 42503"/>
              <a:gd name="adj2" fmla="val -210813"/>
              <a:gd name="adj3" fmla="val 16667"/>
            </a:avLst>
          </a:prstGeom>
          <a:solidFill>
            <a:schemeClr val="accent1">
              <a:lumMod val="20000"/>
              <a:lumOff val="80000"/>
            </a:schemeClr>
          </a:solidFill>
          <a:ln w="19050" cap="flat" cmpd="sng" algn="ctr">
            <a:solidFill>
              <a:schemeClr val="tx2"/>
            </a:solidFill>
            <a:prstDash val="solid"/>
            <a:round/>
            <a:headEnd type="none" w="med" len="med"/>
            <a:tailEnd type="none" w="med" len="med"/>
          </a:ln>
          <a:effectLst/>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algn="l" rtl="0" fontAlgn="base">
              <a:spcBef>
                <a:spcPct val="0"/>
              </a:spcBef>
              <a:spcAft>
                <a:spcPct val="0"/>
              </a:spcAft>
              <a:defRPr sz="1200" kern="1200">
                <a:solidFill>
                  <a:srgbClr val="3366FF"/>
                </a:solidFill>
                <a:latin typeface="Calibri" pitchFamily="34" charset="0"/>
                <a:ea typeface="+mn-ea"/>
                <a:cs typeface="Arial" pitchFamily="34" charset="0"/>
              </a:defRPr>
            </a:lvl1pPr>
            <a:lvl2pPr marL="457200" algn="l" rtl="0" fontAlgn="base">
              <a:spcBef>
                <a:spcPct val="0"/>
              </a:spcBef>
              <a:spcAft>
                <a:spcPct val="0"/>
              </a:spcAft>
              <a:defRPr sz="1200" kern="1200">
                <a:solidFill>
                  <a:srgbClr val="3366FF"/>
                </a:solidFill>
                <a:latin typeface="Calibri" pitchFamily="34" charset="0"/>
                <a:ea typeface="+mn-ea"/>
                <a:cs typeface="Arial" pitchFamily="34" charset="0"/>
              </a:defRPr>
            </a:lvl2pPr>
            <a:lvl3pPr marL="914400" algn="l" rtl="0" fontAlgn="base">
              <a:spcBef>
                <a:spcPct val="0"/>
              </a:spcBef>
              <a:spcAft>
                <a:spcPct val="0"/>
              </a:spcAft>
              <a:defRPr sz="1200" kern="1200">
                <a:solidFill>
                  <a:srgbClr val="3366FF"/>
                </a:solidFill>
                <a:latin typeface="Calibri" pitchFamily="34" charset="0"/>
                <a:ea typeface="+mn-ea"/>
                <a:cs typeface="Arial" pitchFamily="34" charset="0"/>
              </a:defRPr>
            </a:lvl3pPr>
            <a:lvl4pPr marL="1371600" algn="l" rtl="0" fontAlgn="base">
              <a:spcBef>
                <a:spcPct val="0"/>
              </a:spcBef>
              <a:spcAft>
                <a:spcPct val="0"/>
              </a:spcAft>
              <a:defRPr sz="1200" kern="1200">
                <a:solidFill>
                  <a:srgbClr val="3366FF"/>
                </a:solidFill>
                <a:latin typeface="Calibri" pitchFamily="34" charset="0"/>
                <a:ea typeface="+mn-ea"/>
                <a:cs typeface="Arial" pitchFamily="34" charset="0"/>
              </a:defRPr>
            </a:lvl4pPr>
            <a:lvl5pPr marL="1828800" algn="l" rtl="0" fontAlgn="base">
              <a:spcBef>
                <a:spcPct val="0"/>
              </a:spcBef>
              <a:spcAft>
                <a:spcPct val="0"/>
              </a:spcAft>
              <a:defRPr sz="1200" kern="1200">
                <a:solidFill>
                  <a:srgbClr val="3366FF"/>
                </a:solidFill>
                <a:latin typeface="Calibri" pitchFamily="34" charset="0"/>
                <a:ea typeface="+mn-ea"/>
                <a:cs typeface="Arial" pitchFamily="34" charset="0"/>
              </a:defRPr>
            </a:lvl5pPr>
            <a:lvl6pPr marL="2286000" algn="l" defTabSz="914400" rtl="0" eaLnBrk="1" latinLnBrk="0" hangingPunct="1">
              <a:defRPr sz="1200" kern="1200">
                <a:solidFill>
                  <a:srgbClr val="3366FF"/>
                </a:solidFill>
                <a:latin typeface="Calibri" pitchFamily="34" charset="0"/>
                <a:ea typeface="+mn-ea"/>
                <a:cs typeface="Arial" pitchFamily="34" charset="0"/>
              </a:defRPr>
            </a:lvl6pPr>
            <a:lvl7pPr marL="2743200" algn="l" defTabSz="914400" rtl="0" eaLnBrk="1" latinLnBrk="0" hangingPunct="1">
              <a:defRPr sz="1200" kern="1200">
                <a:solidFill>
                  <a:srgbClr val="3366FF"/>
                </a:solidFill>
                <a:latin typeface="Calibri" pitchFamily="34" charset="0"/>
                <a:ea typeface="+mn-ea"/>
                <a:cs typeface="Arial" pitchFamily="34" charset="0"/>
              </a:defRPr>
            </a:lvl7pPr>
            <a:lvl8pPr marL="3200400" algn="l" defTabSz="914400" rtl="0" eaLnBrk="1" latinLnBrk="0" hangingPunct="1">
              <a:defRPr sz="1200" kern="1200">
                <a:solidFill>
                  <a:srgbClr val="3366FF"/>
                </a:solidFill>
                <a:latin typeface="Calibri" pitchFamily="34" charset="0"/>
                <a:ea typeface="+mn-ea"/>
                <a:cs typeface="Arial" pitchFamily="34" charset="0"/>
              </a:defRPr>
            </a:lvl8pPr>
            <a:lvl9pPr marL="3657600" algn="l" defTabSz="914400" rtl="0" eaLnBrk="1" latinLnBrk="0" hangingPunct="1">
              <a:defRPr sz="1200" kern="1200">
                <a:solidFill>
                  <a:srgbClr val="3366FF"/>
                </a:solidFill>
                <a:latin typeface="Calibri" pitchFamily="34" charset="0"/>
                <a:ea typeface="+mn-ea"/>
                <a:cs typeface="Arial" pitchFamily="34" charset="0"/>
              </a:defRPr>
            </a:lvl9pPr>
          </a:lstStyle>
          <a:p>
            <a:pPr marL="0" marR="0" indent="0" algn="ctr" defTabSz="914400" rtl="0" eaLnBrk="1" fontAlgn="base" latinLnBrk="0" hangingPunct="1">
              <a:lnSpc>
                <a:spcPct val="90000"/>
              </a:lnSpc>
              <a:spcBef>
                <a:spcPct val="50000"/>
              </a:spcBef>
              <a:spcAft>
                <a:spcPct val="0"/>
              </a:spcAft>
              <a:buClrTx/>
              <a:buSzTx/>
              <a:buFontTx/>
              <a:buNone/>
              <a:tabLst/>
            </a:pPr>
            <a:r>
              <a:rPr kumimoji="0" lang="en-US" sz="1200" b="1" i="0" u="none" strike="noStrike" cap="none" normalizeH="0" baseline="0" dirty="0">
                <a:ln>
                  <a:noFill/>
                </a:ln>
                <a:solidFill>
                  <a:schemeClr val="tx2"/>
                </a:solidFill>
                <a:effectLst/>
                <a:latin typeface="Calibri" pitchFamily="34" charset="0"/>
              </a:rPr>
              <a:t>Copy and paste from RFA</a:t>
            </a:r>
          </a:p>
        </p:txBody>
      </p:sp>
      <p:sp>
        <p:nvSpPr>
          <p:cNvPr id="5" name="Rounded Rectangular Callout 6">
            <a:extLst>
              <a:ext uri="{FF2B5EF4-FFF2-40B4-BE49-F238E27FC236}">
                <a16:creationId xmlns:a16="http://schemas.microsoft.com/office/drawing/2014/main" id="{456EC2B6-37ED-4C8A-8719-9213B4CD16F4}"/>
              </a:ext>
            </a:extLst>
          </p:cNvPr>
          <p:cNvSpPr/>
          <p:nvPr/>
        </p:nvSpPr>
        <p:spPr bwMode="auto">
          <a:xfrm>
            <a:off x="2832946" y="5041549"/>
            <a:ext cx="3261675" cy="1239262"/>
          </a:xfrm>
          <a:prstGeom prst="wedgeRoundRectCallout">
            <a:avLst>
              <a:gd name="adj1" fmla="val 6236"/>
              <a:gd name="adj2" fmla="val -21728"/>
              <a:gd name="adj3" fmla="val 16667"/>
            </a:avLst>
          </a:prstGeom>
          <a:solidFill>
            <a:schemeClr val="accent1">
              <a:lumMod val="20000"/>
              <a:lumOff val="80000"/>
            </a:schemeClr>
          </a:solidFill>
          <a:ln w="19050" cap="flat" cmpd="sng" algn="ctr">
            <a:solidFill>
              <a:schemeClr val="tx2"/>
            </a:solidFill>
            <a:prstDash val="solid"/>
            <a:round/>
            <a:headEnd type="none" w="med" len="med"/>
            <a:tailEnd type="none" w="med" len="med"/>
          </a:ln>
          <a:effectLst/>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algn="l" rtl="0" fontAlgn="base">
              <a:spcBef>
                <a:spcPct val="0"/>
              </a:spcBef>
              <a:spcAft>
                <a:spcPct val="0"/>
              </a:spcAft>
              <a:defRPr sz="1200" kern="1200">
                <a:solidFill>
                  <a:srgbClr val="3366FF"/>
                </a:solidFill>
                <a:latin typeface="Calibri" pitchFamily="34" charset="0"/>
                <a:ea typeface="+mn-ea"/>
                <a:cs typeface="Arial" pitchFamily="34" charset="0"/>
              </a:defRPr>
            </a:lvl1pPr>
            <a:lvl2pPr marL="457200" algn="l" rtl="0" fontAlgn="base">
              <a:spcBef>
                <a:spcPct val="0"/>
              </a:spcBef>
              <a:spcAft>
                <a:spcPct val="0"/>
              </a:spcAft>
              <a:defRPr sz="1200" kern="1200">
                <a:solidFill>
                  <a:srgbClr val="3366FF"/>
                </a:solidFill>
                <a:latin typeface="Calibri" pitchFamily="34" charset="0"/>
                <a:ea typeface="+mn-ea"/>
                <a:cs typeface="Arial" pitchFamily="34" charset="0"/>
              </a:defRPr>
            </a:lvl2pPr>
            <a:lvl3pPr marL="914400" algn="l" rtl="0" fontAlgn="base">
              <a:spcBef>
                <a:spcPct val="0"/>
              </a:spcBef>
              <a:spcAft>
                <a:spcPct val="0"/>
              </a:spcAft>
              <a:defRPr sz="1200" kern="1200">
                <a:solidFill>
                  <a:srgbClr val="3366FF"/>
                </a:solidFill>
                <a:latin typeface="Calibri" pitchFamily="34" charset="0"/>
                <a:ea typeface="+mn-ea"/>
                <a:cs typeface="Arial" pitchFamily="34" charset="0"/>
              </a:defRPr>
            </a:lvl3pPr>
            <a:lvl4pPr marL="1371600" algn="l" rtl="0" fontAlgn="base">
              <a:spcBef>
                <a:spcPct val="0"/>
              </a:spcBef>
              <a:spcAft>
                <a:spcPct val="0"/>
              </a:spcAft>
              <a:defRPr sz="1200" kern="1200">
                <a:solidFill>
                  <a:srgbClr val="3366FF"/>
                </a:solidFill>
                <a:latin typeface="Calibri" pitchFamily="34" charset="0"/>
                <a:ea typeface="+mn-ea"/>
                <a:cs typeface="Arial" pitchFamily="34" charset="0"/>
              </a:defRPr>
            </a:lvl4pPr>
            <a:lvl5pPr marL="1828800" algn="l" rtl="0" fontAlgn="base">
              <a:spcBef>
                <a:spcPct val="0"/>
              </a:spcBef>
              <a:spcAft>
                <a:spcPct val="0"/>
              </a:spcAft>
              <a:defRPr sz="1200" kern="1200">
                <a:solidFill>
                  <a:srgbClr val="3366FF"/>
                </a:solidFill>
                <a:latin typeface="Calibri" pitchFamily="34" charset="0"/>
                <a:ea typeface="+mn-ea"/>
                <a:cs typeface="Arial" pitchFamily="34" charset="0"/>
              </a:defRPr>
            </a:lvl5pPr>
            <a:lvl6pPr marL="2286000" algn="l" defTabSz="914400" rtl="0" eaLnBrk="1" latinLnBrk="0" hangingPunct="1">
              <a:defRPr sz="1200" kern="1200">
                <a:solidFill>
                  <a:srgbClr val="3366FF"/>
                </a:solidFill>
                <a:latin typeface="Calibri" pitchFamily="34" charset="0"/>
                <a:ea typeface="+mn-ea"/>
                <a:cs typeface="Arial" pitchFamily="34" charset="0"/>
              </a:defRPr>
            </a:lvl6pPr>
            <a:lvl7pPr marL="2743200" algn="l" defTabSz="914400" rtl="0" eaLnBrk="1" latinLnBrk="0" hangingPunct="1">
              <a:defRPr sz="1200" kern="1200">
                <a:solidFill>
                  <a:srgbClr val="3366FF"/>
                </a:solidFill>
                <a:latin typeface="Calibri" pitchFamily="34" charset="0"/>
                <a:ea typeface="+mn-ea"/>
                <a:cs typeface="Arial" pitchFamily="34" charset="0"/>
              </a:defRPr>
            </a:lvl7pPr>
            <a:lvl8pPr marL="3200400" algn="l" defTabSz="914400" rtl="0" eaLnBrk="1" latinLnBrk="0" hangingPunct="1">
              <a:defRPr sz="1200" kern="1200">
                <a:solidFill>
                  <a:srgbClr val="3366FF"/>
                </a:solidFill>
                <a:latin typeface="Calibri" pitchFamily="34" charset="0"/>
                <a:ea typeface="+mn-ea"/>
                <a:cs typeface="Arial" pitchFamily="34" charset="0"/>
              </a:defRPr>
            </a:lvl8pPr>
            <a:lvl9pPr marL="3657600" algn="l" defTabSz="914400" rtl="0" eaLnBrk="1" latinLnBrk="0" hangingPunct="1">
              <a:defRPr sz="1200" kern="1200">
                <a:solidFill>
                  <a:srgbClr val="3366FF"/>
                </a:solidFill>
                <a:latin typeface="Calibri" pitchFamily="34" charset="0"/>
                <a:ea typeface="+mn-ea"/>
                <a:cs typeface="Arial" pitchFamily="34" charset="0"/>
              </a:defRPr>
            </a:lvl9pPr>
          </a:lstStyle>
          <a:p>
            <a:pPr marL="0" marR="0" indent="0" algn="ctr" defTabSz="914400" rtl="0" eaLnBrk="1" fontAlgn="base" latinLnBrk="0" hangingPunct="1">
              <a:lnSpc>
                <a:spcPct val="90000"/>
              </a:lnSpc>
              <a:spcBef>
                <a:spcPct val="50000"/>
              </a:spcBef>
              <a:spcAft>
                <a:spcPct val="0"/>
              </a:spcAft>
              <a:buClrTx/>
              <a:buSzTx/>
              <a:buFontTx/>
              <a:buNone/>
              <a:tabLst/>
            </a:pPr>
            <a:r>
              <a:rPr kumimoji="0" lang="en-US" sz="1200" b="1" i="0" u="none" strike="noStrike" cap="none" normalizeH="0" baseline="0" dirty="0">
                <a:ln>
                  <a:noFill/>
                </a:ln>
                <a:solidFill>
                  <a:schemeClr val="tx2"/>
                </a:solidFill>
                <a:effectLst/>
                <a:latin typeface="Calibri" pitchFamily="34" charset="0"/>
              </a:rPr>
              <a:t>If too many components to list on one page, consider only showing the next five years or adding more pages.</a:t>
            </a:r>
            <a:br>
              <a:rPr kumimoji="0" lang="en-US" sz="1200" b="1" i="0" u="none" strike="noStrike" cap="none" normalizeH="0" baseline="0" dirty="0">
                <a:ln>
                  <a:noFill/>
                </a:ln>
                <a:solidFill>
                  <a:schemeClr val="tx2"/>
                </a:solidFill>
                <a:effectLst/>
                <a:latin typeface="Calibri" pitchFamily="34" charset="0"/>
              </a:rPr>
            </a:br>
            <a:br>
              <a:rPr kumimoji="0" lang="en-US" sz="1200" b="1" i="0" u="none" strike="noStrike" cap="none" normalizeH="0" baseline="0" dirty="0">
                <a:ln>
                  <a:noFill/>
                </a:ln>
                <a:solidFill>
                  <a:schemeClr val="tx2"/>
                </a:solidFill>
                <a:effectLst/>
                <a:latin typeface="Calibri" pitchFamily="34" charset="0"/>
              </a:rPr>
            </a:br>
            <a:r>
              <a:rPr kumimoji="0" lang="en-US" sz="1200" b="1" i="0" u="none" strike="noStrike" cap="none" normalizeH="0" baseline="0" dirty="0">
                <a:ln>
                  <a:noFill/>
                </a:ln>
                <a:solidFill>
                  <a:schemeClr val="tx2"/>
                </a:solidFill>
                <a:effectLst/>
                <a:latin typeface="Calibri" pitchFamily="34" charset="0"/>
              </a:rPr>
              <a:t>In point of fact, showing all 30 years in a report is superfluous.</a:t>
            </a:r>
          </a:p>
        </p:txBody>
      </p:sp>
    </p:spTree>
    <p:extLst>
      <p:ext uri="{BB962C8B-B14F-4D97-AF65-F5344CB8AC3E}">
        <p14:creationId xmlns:p14="http://schemas.microsoft.com/office/powerpoint/2010/main" val="55218631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D621043-B19D-44FA-B083-A67E9BEF1140}"/>
              </a:ext>
            </a:extLst>
          </p:cNvPr>
          <p:cNvSpPr/>
          <p:nvPr/>
        </p:nvSpPr>
        <p:spPr bwMode="auto">
          <a:xfrm>
            <a:off x="153090" y="3454848"/>
            <a:ext cx="8648010" cy="426168"/>
          </a:xfrm>
          <a:prstGeom prst="rect">
            <a:avLst/>
          </a:prstGeom>
          <a:solidFill>
            <a:schemeClr val="tx1">
              <a:lumMod val="50000"/>
              <a:lumOff val="50000"/>
              <a:alpha val="46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90000"/>
              </a:lnSpc>
              <a:spcBef>
                <a:spcPct val="50000"/>
              </a:spcBef>
              <a:spcAft>
                <a:spcPct val="0"/>
              </a:spcAft>
              <a:buClrTx/>
              <a:buSzTx/>
              <a:buFontTx/>
              <a:buNone/>
              <a:tabLst/>
            </a:pPr>
            <a:endParaRPr kumimoji="0" lang="en-US" sz="1200" b="0" i="0" u="none" strike="noStrike" cap="none" normalizeH="0" baseline="0">
              <a:ln>
                <a:noFill/>
              </a:ln>
              <a:solidFill>
                <a:srgbClr val="3366FF"/>
              </a:solidFill>
              <a:effectLst/>
              <a:latin typeface="Calibri" pitchFamily="34" charset="0"/>
            </a:endParaRPr>
          </a:p>
        </p:txBody>
      </p:sp>
      <p:sp>
        <p:nvSpPr>
          <p:cNvPr id="8" name="Text Placeholder 7">
            <a:extLst>
              <a:ext uri="{FF2B5EF4-FFF2-40B4-BE49-F238E27FC236}">
                <a16:creationId xmlns:a16="http://schemas.microsoft.com/office/drawing/2014/main" id="{2A63D3E4-2D62-4B3D-A3EC-1C63F4BA1166}"/>
              </a:ext>
            </a:extLst>
          </p:cNvPr>
          <p:cNvSpPr>
            <a:spLocks noGrp="1"/>
          </p:cNvSpPr>
          <p:nvPr>
            <p:ph type="body" sz="quarter" idx="10"/>
          </p:nvPr>
        </p:nvSpPr>
        <p:spPr/>
        <p:txBody>
          <a:bodyPr/>
          <a:lstStyle/>
          <a:p>
            <a:r>
              <a:rPr lang="en-US" dirty="0"/>
              <a:t>Executive Summary</a:t>
            </a:r>
          </a:p>
          <a:p>
            <a:r>
              <a:rPr lang="en-US" dirty="0"/>
              <a:t>Methodology and Strategy	</a:t>
            </a:r>
          </a:p>
          <a:p>
            <a:r>
              <a:rPr lang="en-US" dirty="0"/>
              <a:t>Detailed Financial Analysis</a:t>
            </a:r>
          </a:p>
          <a:p>
            <a:r>
              <a:rPr lang="en-US" dirty="0"/>
              <a:t>Reserve Component Inventory</a:t>
            </a:r>
          </a:p>
          <a:p>
            <a:r>
              <a:rPr lang="en-US" dirty="0"/>
              <a:t>Expense and Income Summaries</a:t>
            </a:r>
          </a:p>
          <a:p>
            <a:r>
              <a:rPr lang="en-US" dirty="0"/>
              <a:t>Summation</a:t>
            </a:r>
          </a:p>
          <a:p>
            <a:endParaRPr lang="en-US" dirty="0"/>
          </a:p>
        </p:txBody>
      </p:sp>
    </p:spTree>
    <p:extLst>
      <p:ext uri="{BB962C8B-B14F-4D97-AF65-F5344CB8AC3E}">
        <p14:creationId xmlns:p14="http://schemas.microsoft.com/office/powerpoint/2010/main" val="281534705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31E3170-BB0D-4991-AE2B-8398CCD05CF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158256" y="1141544"/>
            <a:ext cx="4729563" cy="2409400"/>
          </a:xfrm>
          <a:prstGeom prst="rect">
            <a:avLst/>
          </a:prstGeom>
        </p:spPr>
      </p:pic>
      <p:sp>
        <p:nvSpPr>
          <p:cNvPr id="2" name="Title 1"/>
          <p:cNvSpPr>
            <a:spLocks noGrp="1"/>
          </p:cNvSpPr>
          <p:nvPr>
            <p:ph type="title"/>
          </p:nvPr>
        </p:nvSpPr>
        <p:spPr/>
        <p:txBody>
          <a:bodyPr/>
          <a:lstStyle/>
          <a:p>
            <a:r>
              <a:rPr lang="en-US" dirty="0"/>
              <a:t>The proposed funding strategy will fund any given year’s expenses – without any special assessments – and will maintain a sound financial status for the next 30 years.</a:t>
            </a:r>
          </a:p>
        </p:txBody>
      </p:sp>
      <p:sp>
        <p:nvSpPr>
          <p:cNvPr id="11" name="Text Placeholder 10">
            <a:extLst>
              <a:ext uri="{FF2B5EF4-FFF2-40B4-BE49-F238E27FC236}">
                <a16:creationId xmlns:a16="http://schemas.microsoft.com/office/drawing/2014/main" id="{82196350-965C-4996-817B-58F92F2BD74A}"/>
              </a:ext>
            </a:extLst>
          </p:cNvPr>
          <p:cNvSpPr>
            <a:spLocks noGrp="1"/>
          </p:cNvSpPr>
          <p:nvPr>
            <p:ph type="body" sz="quarter" idx="11"/>
          </p:nvPr>
        </p:nvSpPr>
        <p:spPr/>
        <p:txBody>
          <a:bodyPr/>
          <a:lstStyle/>
          <a:p>
            <a:r>
              <a:rPr lang="en-US" dirty="0"/>
              <a:t>Summation</a:t>
            </a:r>
          </a:p>
          <a:p>
            <a:endParaRPr lang="en-US" dirty="0"/>
          </a:p>
        </p:txBody>
      </p:sp>
      <p:sp>
        <p:nvSpPr>
          <p:cNvPr id="5" name="Rounded Rectangular Callout 4"/>
          <p:cNvSpPr/>
          <p:nvPr/>
        </p:nvSpPr>
        <p:spPr bwMode="auto">
          <a:xfrm>
            <a:off x="7189094" y="1212799"/>
            <a:ext cx="1410101" cy="837676"/>
          </a:xfrm>
          <a:prstGeom prst="wedgeRoundRectCallout">
            <a:avLst>
              <a:gd name="adj1" fmla="val -30054"/>
              <a:gd name="adj2" fmla="val -94933"/>
              <a:gd name="adj3" fmla="val 16667"/>
            </a:avLst>
          </a:prstGeom>
          <a:solidFill>
            <a:schemeClr val="accent1">
              <a:lumMod val="20000"/>
              <a:lumOff val="80000"/>
            </a:schemeClr>
          </a:solidFill>
          <a:ln w="19050" cap="flat" cmpd="sng" algn="ctr">
            <a:solidFill>
              <a:schemeClr val="tx2"/>
            </a:solidFill>
            <a:prstDash val="solid"/>
            <a:round/>
            <a:headEnd type="none" w="med" len="med"/>
            <a:tailEnd type="none" w="med" len="med"/>
          </a:ln>
          <a:effectLst/>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algn="l" rtl="0" fontAlgn="base">
              <a:spcBef>
                <a:spcPct val="0"/>
              </a:spcBef>
              <a:spcAft>
                <a:spcPct val="0"/>
              </a:spcAft>
              <a:defRPr sz="1200" kern="1200">
                <a:solidFill>
                  <a:srgbClr val="3366FF"/>
                </a:solidFill>
                <a:latin typeface="Calibri" pitchFamily="34" charset="0"/>
                <a:ea typeface="+mn-ea"/>
                <a:cs typeface="Arial" pitchFamily="34" charset="0"/>
              </a:defRPr>
            </a:lvl1pPr>
            <a:lvl2pPr marL="457200" algn="l" rtl="0" fontAlgn="base">
              <a:spcBef>
                <a:spcPct val="0"/>
              </a:spcBef>
              <a:spcAft>
                <a:spcPct val="0"/>
              </a:spcAft>
              <a:defRPr sz="1200" kern="1200">
                <a:solidFill>
                  <a:srgbClr val="3366FF"/>
                </a:solidFill>
                <a:latin typeface="Calibri" pitchFamily="34" charset="0"/>
                <a:ea typeface="+mn-ea"/>
                <a:cs typeface="Arial" pitchFamily="34" charset="0"/>
              </a:defRPr>
            </a:lvl2pPr>
            <a:lvl3pPr marL="914400" algn="l" rtl="0" fontAlgn="base">
              <a:spcBef>
                <a:spcPct val="0"/>
              </a:spcBef>
              <a:spcAft>
                <a:spcPct val="0"/>
              </a:spcAft>
              <a:defRPr sz="1200" kern="1200">
                <a:solidFill>
                  <a:srgbClr val="3366FF"/>
                </a:solidFill>
                <a:latin typeface="Calibri" pitchFamily="34" charset="0"/>
                <a:ea typeface="+mn-ea"/>
                <a:cs typeface="Arial" pitchFamily="34" charset="0"/>
              </a:defRPr>
            </a:lvl3pPr>
            <a:lvl4pPr marL="1371600" algn="l" rtl="0" fontAlgn="base">
              <a:spcBef>
                <a:spcPct val="0"/>
              </a:spcBef>
              <a:spcAft>
                <a:spcPct val="0"/>
              </a:spcAft>
              <a:defRPr sz="1200" kern="1200">
                <a:solidFill>
                  <a:srgbClr val="3366FF"/>
                </a:solidFill>
                <a:latin typeface="Calibri" pitchFamily="34" charset="0"/>
                <a:ea typeface="+mn-ea"/>
                <a:cs typeface="Arial" pitchFamily="34" charset="0"/>
              </a:defRPr>
            </a:lvl4pPr>
            <a:lvl5pPr marL="1828800" algn="l" rtl="0" fontAlgn="base">
              <a:spcBef>
                <a:spcPct val="0"/>
              </a:spcBef>
              <a:spcAft>
                <a:spcPct val="0"/>
              </a:spcAft>
              <a:defRPr sz="1200" kern="1200">
                <a:solidFill>
                  <a:srgbClr val="3366FF"/>
                </a:solidFill>
                <a:latin typeface="Calibri" pitchFamily="34" charset="0"/>
                <a:ea typeface="+mn-ea"/>
                <a:cs typeface="Arial" pitchFamily="34" charset="0"/>
              </a:defRPr>
            </a:lvl5pPr>
            <a:lvl6pPr marL="2286000" algn="l" defTabSz="914400" rtl="0" eaLnBrk="1" latinLnBrk="0" hangingPunct="1">
              <a:defRPr sz="1200" kern="1200">
                <a:solidFill>
                  <a:srgbClr val="3366FF"/>
                </a:solidFill>
                <a:latin typeface="Calibri" pitchFamily="34" charset="0"/>
                <a:ea typeface="+mn-ea"/>
                <a:cs typeface="Arial" pitchFamily="34" charset="0"/>
              </a:defRPr>
            </a:lvl6pPr>
            <a:lvl7pPr marL="2743200" algn="l" defTabSz="914400" rtl="0" eaLnBrk="1" latinLnBrk="0" hangingPunct="1">
              <a:defRPr sz="1200" kern="1200">
                <a:solidFill>
                  <a:srgbClr val="3366FF"/>
                </a:solidFill>
                <a:latin typeface="Calibri" pitchFamily="34" charset="0"/>
                <a:ea typeface="+mn-ea"/>
                <a:cs typeface="Arial" pitchFamily="34" charset="0"/>
              </a:defRPr>
            </a:lvl7pPr>
            <a:lvl8pPr marL="3200400" algn="l" defTabSz="914400" rtl="0" eaLnBrk="1" latinLnBrk="0" hangingPunct="1">
              <a:defRPr sz="1200" kern="1200">
                <a:solidFill>
                  <a:srgbClr val="3366FF"/>
                </a:solidFill>
                <a:latin typeface="Calibri" pitchFamily="34" charset="0"/>
                <a:ea typeface="+mn-ea"/>
                <a:cs typeface="Arial" pitchFamily="34" charset="0"/>
              </a:defRPr>
            </a:lvl8pPr>
            <a:lvl9pPr marL="3657600" algn="l" defTabSz="914400" rtl="0" eaLnBrk="1" latinLnBrk="0" hangingPunct="1">
              <a:defRPr sz="1200" kern="1200">
                <a:solidFill>
                  <a:srgbClr val="3366FF"/>
                </a:solidFill>
                <a:latin typeface="Calibri" pitchFamily="34" charset="0"/>
                <a:ea typeface="+mn-ea"/>
                <a:cs typeface="Arial" pitchFamily="34" charset="0"/>
              </a:defRPr>
            </a:lvl9pPr>
          </a:lstStyle>
          <a:p>
            <a:pPr marL="0" marR="0" indent="0" algn="ctr" defTabSz="914400" rtl="0" eaLnBrk="1" fontAlgn="base" latinLnBrk="0" hangingPunct="1">
              <a:lnSpc>
                <a:spcPct val="90000"/>
              </a:lnSpc>
              <a:spcBef>
                <a:spcPct val="50000"/>
              </a:spcBef>
              <a:spcAft>
                <a:spcPct val="0"/>
              </a:spcAft>
              <a:buClrTx/>
              <a:buSzTx/>
              <a:buFontTx/>
              <a:buNone/>
              <a:tabLst/>
            </a:pPr>
            <a:r>
              <a:rPr kumimoji="0" lang="en-US" sz="1200" b="1" i="0" u="none" strike="noStrike" cap="none" normalizeH="0" baseline="0" dirty="0">
                <a:ln>
                  <a:noFill/>
                </a:ln>
                <a:solidFill>
                  <a:schemeClr val="tx2"/>
                </a:solidFill>
                <a:effectLst/>
                <a:latin typeface="Calibri" pitchFamily="34" charset="0"/>
              </a:rPr>
              <a:t>Change the</a:t>
            </a:r>
            <a:r>
              <a:rPr kumimoji="0" lang="en-US" sz="1200" b="1" i="0" u="none" strike="noStrike" cap="none" normalizeH="0" dirty="0">
                <a:ln>
                  <a:noFill/>
                </a:ln>
                <a:solidFill>
                  <a:schemeClr val="tx2"/>
                </a:solidFill>
                <a:effectLst/>
                <a:latin typeface="Calibri" pitchFamily="34" charset="0"/>
              </a:rPr>
              <a:t> summary text tailored for your HOA</a:t>
            </a:r>
            <a:endParaRPr kumimoji="0" lang="en-US" sz="1200" b="1" i="0" u="none" strike="noStrike" cap="none" normalizeH="0" baseline="0" dirty="0">
              <a:ln>
                <a:noFill/>
              </a:ln>
              <a:solidFill>
                <a:schemeClr val="tx2"/>
              </a:solidFill>
              <a:effectLst/>
              <a:latin typeface="Calibri" pitchFamily="34" charset="0"/>
            </a:endParaRPr>
          </a:p>
        </p:txBody>
      </p:sp>
      <p:sp>
        <p:nvSpPr>
          <p:cNvPr id="7" name="Rounded Rectangular Callout 6"/>
          <p:cNvSpPr/>
          <p:nvPr/>
        </p:nvSpPr>
        <p:spPr bwMode="auto">
          <a:xfrm>
            <a:off x="7060584" y="4479926"/>
            <a:ext cx="1410101" cy="469916"/>
          </a:xfrm>
          <a:prstGeom prst="wedgeRoundRectCallout">
            <a:avLst>
              <a:gd name="adj1" fmla="val -82983"/>
              <a:gd name="adj2" fmla="val 67921"/>
              <a:gd name="adj3" fmla="val 16667"/>
            </a:avLst>
          </a:prstGeom>
          <a:solidFill>
            <a:schemeClr val="accent1">
              <a:lumMod val="20000"/>
              <a:lumOff val="80000"/>
            </a:schemeClr>
          </a:solidFill>
          <a:ln w="19050" cap="flat" cmpd="sng" algn="ctr">
            <a:solidFill>
              <a:schemeClr val="tx2"/>
            </a:solidFill>
            <a:prstDash val="solid"/>
            <a:round/>
            <a:headEnd type="none" w="med" len="med"/>
            <a:tailEnd type="none" w="med" len="med"/>
          </a:ln>
          <a:effectLst/>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algn="l" rtl="0" fontAlgn="base">
              <a:spcBef>
                <a:spcPct val="0"/>
              </a:spcBef>
              <a:spcAft>
                <a:spcPct val="0"/>
              </a:spcAft>
              <a:defRPr sz="1200" kern="1200">
                <a:solidFill>
                  <a:srgbClr val="3366FF"/>
                </a:solidFill>
                <a:latin typeface="Calibri" pitchFamily="34" charset="0"/>
                <a:ea typeface="+mn-ea"/>
                <a:cs typeface="Arial" pitchFamily="34" charset="0"/>
              </a:defRPr>
            </a:lvl1pPr>
            <a:lvl2pPr marL="457200" algn="l" rtl="0" fontAlgn="base">
              <a:spcBef>
                <a:spcPct val="0"/>
              </a:spcBef>
              <a:spcAft>
                <a:spcPct val="0"/>
              </a:spcAft>
              <a:defRPr sz="1200" kern="1200">
                <a:solidFill>
                  <a:srgbClr val="3366FF"/>
                </a:solidFill>
                <a:latin typeface="Calibri" pitchFamily="34" charset="0"/>
                <a:ea typeface="+mn-ea"/>
                <a:cs typeface="Arial" pitchFamily="34" charset="0"/>
              </a:defRPr>
            </a:lvl2pPr>
            <a:lvl3pPr marL="914400" algn="l" rtl="0" fontAlgn="base">
              <a:spcBef>
                <a:spcPct val="0"/>
              </a:spcBef>
              <a:spcAft>
                <a:spcPct val="0"/>
              </a:spcAft>
              <a:defRPr sz="1200" kern="1200">
                <a:solidFill>
                  <a:srgbClr val="3366FF"/>
                </a:solidFill>
                <a:latin typeface="Calibri" pitchFamily="34" charset="0"/>
                <a:ea typeface="+mn-ea"/>
                <a:cs typeface="Arial" pitchFamily="34" charset="0"/>
              </a:defRPr>
            </a:lvl3pPr>
            <a:lvl4pPr marL="1371600" algn="l" rtl="0" fontAlgn="base">
              <a:spcBef>
                <a:spcPct val="0"/>
              </a:spcBef>
              <a:spcAft>
                <a:spcPct val="0"/>
              </a:spcAft>
              <a:defRPr sz="1200" kern="1200">
                <a:solidFill>
                  <a:srgbClr val="3366FF"/>
                </a:solidFill>
                <a:latin typeface="Calibri" pitchFamily="34" charset="0"/>
                <a:ea typeface="+mn-ea"/>
                <a:cs typeface="Arial" pitchFamily="34" charset="0"/>
              </a:defRPr>
            </a:lvl4pPr>
            <a:lvl5pPr marL="1828800" algn="l" rtl="0" fontAlgn="base">
              <a:spcBef>
                <a:spcPct val="0"/>
              </a:spcBef>
              <a:spcAft>
                <a:spcPct val="0"/>
              </a:spcAft>
              <a:defRPr sz="1200" kern="1200">
                <a:solidFill>
                  <a:srgbClr val="3366FF"/>
                </a:solidFill>
                <a:latin typeface="Calibri" pitchFamily="34" charset="0"/>
                <a:ea typeface="+mn-ea"/>
                <a:cs typeface="Arial" pitchFamily="34" charset="0"/>
              </a:defRPr>
            </a:lvl5pPr>
            <a:lvl6pPr marL="2286000" algn="l" defTabSz="914400" rtl="0" eaLnBrk="1" latinLnBrk="0" hangingPunct="1">
              <a:defRPr sz="1200" kern="1200">
                <a:solidFill>
                  <a:srgbClr val="3366FF"/>
                </a:solidFill>
                <a:latin typeface="Calibri" pitchFamily="34" charset="0"/>
                <a:ea typeface="+mn-ea"/>
                <a:cs typeface="Arial" pitchFamily="34" charset="0"/>
              </a:defRPr>
            </a:lvl6pPr>
            <a:lvl7pPr marL="2743200" algn="l" defTabSz="914400" rtl="0" eaLnBrk="1" latinLnBrk="0" hangingPunct="1">
              <a:defRPr sz="1200" kern="1200">
                <a:solidFill>
                  <a:srgbClr val="3366FF"/>
                </a:solidFill>
                <a:latin typeface="Calibri" pitchFamily="34" charset="0"/>
                <a:ea typeface="+mn-ea"/>
                <a:cs typeface="Arial" pitchFamily="34" charset="0"/>
              </a:defRPr>
            </a:lvl7pPr>
            <a:lvl8pPr marL="3200400" algn="l" defTabSz="914400" rtl="0" eaLnBrk="1" latinLnBrk="0" hangingPunct="1">
              <a:defRPr sz="1200" kern="1200">
                <a:solidFill>
                  <a:srgbClr val="3366FF"/>
                </a:solidFill>
                <a:latin typeface="Calibri" pitchFamily="34" charset="0"/>
                <a:ea typeface="+mn-ea"/>
                <a:cs typeface="Arial" pitchFamily="34" charset="0"/>
              </a:defRPr>
            </a:lvl8pPr>
            <a:lvl9pPr marL="3657600" algn="l" defTabSz="914400" rtl="0" eaLnBrk="1" latinLnBrk="0" hangingPunct="1">
              <a:defRPr sz="1200" kern="1200">
                <a:solidFill>
                  <a:srgbClr val="3366FF"/>
                </a:solidFill>
                <a:latin typeface="Calibri" pitchFamily="34" charset="0"/>
                <a:ea typeface="+mn-ea"/>
                <a:cs typeface="Arial" pitchFamily="34" charset="0"/>
              </a:defRPr>
            </a:lvl9pPr>
          </a:lstStyle>
          <a:p>
            <a:pPr marL="0" marR="0" indent="0" algn="ctr" defTabSz="914400" rtl="0" eaLnBrk="1" fontAlgn="base" latinLnBrk="0" hangingPunct="1">
              <a:lnSpc>
                <a:spcPct val="90000"/>
              </a:lnSpc>
              <a:spcBef>
                <a:spcPct val="50000"/>
              </a:spcBef>
              <a:spcAft>
                <a:spcPct val="0"/>
              </a:spcAft>
              <a:buClrTx/>
              <a:buSzTx/>
              <a:buFontTx/>
              <a:buNone/>
              <a:tabLst/>
            </a:pPr>
            <a:r>
              <a:rPr kumimoji="0" lang="en-US" sz="1200" b="1" i="0" u="none" strike="noStrike" cap="none" normalizeH="0" baseline="0" dirty="0">
                <a:ln>
                  <a:noFill/>
                </a:ln>
                <a:solidFill>
                  <a:schemeClr val="tx2"/>
                </a:solidFill>
                <a:effectLst/>
                <a:latin typeface="Calibri" pitchFamily="34" charset="0"/>
              </a:rPr>
              <a:t>Copy and paste from RFA</a:t>
            </a:r>
          </a:p>
        </p:txBody>
      </p:sp>
      <p:sp>
        <p:nvSpPr>
          <p:cNvPr id="8" name="Rounded Rectangular Callout 7"/>
          <p:cNvSpPr/>
          <p:nvPr/>
        </p:nvSpPr>
        <p:spPr bwMode="auto">
          <a:xfrm>
            <a:off x="7477329" y="3315986"/>
            <a:ext cx="1410101" cy="469916"/>
          </a:xfrm>
          <a:prstGeom prst="wedgeRoundRectCallout">
            <a:avLst>
              <a:gd name="adj1" fmla="val -84007"/>
              <a:gd name="adj2" fmla="val -49856"/>
              <a:gd name="adj3" fmla="val 16667"/>
            </a:avLst>
          </a:prstGeom>
          <a:solidFill>
            <a:schemeClr val="accent1">
              <a:lumMod val="20000"/>
              <a:lumOff val="80000"/>
            </a:schemeClr>
          </a:solidFill>
          <a:ln w="19050" cap="flat" cmpd="sng" algn="ctr">
            <a:solidFill>
              <a:schemeClr val="tx2"/>
            </a:solidFill>
            <a:prstDash val="solid"/>
            <a:round/>
            <a:headEnd type="none" w="med" len="med"/>
            <a:tailEnd type="none" w="med" len="med"/>
          </a:ln>
          <a:effectLst/>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algn="l" rtl="0" fontAlgn="base">
              <a:spcBef>
                <a:spcPct val="0"/>
              </a:spcBef>
              <a:spcAft>
                <a:spcPct val="0"/>
              </a:spcAft>
              <a:defRPr sz="1200" kern="1200">
                <a:solidFill>
                  <a:srgbClr val="3366FF"/>
                </a:solidFill>
                <a:latin typeface="Calibri" pitchFamily="34" charset="0"/>
                <a:ea typeface="+mn-ea"/>
                <a:cs typeface="Arial" pitchFamily="34" charset="0"/>
              </a:defRPr>
            </a:lvl1pPr>
            <a:lvl2pPr marL="457200" algn="l" rtl="0" fontAlgn="base">
              <a:spcBef>
                <a:spcPct val="0"/>
              </a:spcBef>
              <a:spcAft>
                <a:spcPct val="0"/>
              </a:spcAft>
              <a:defRPr sz="1200" kern="1200">
                <a:solidFill>
                  <a:srgbClr val="3366FF"/>
                </a:solidFill>
                <a:latin typeface="Calibri" pitchFamily="34" charset="0"/>
                <a:ea typeface="+mn-ea"/>
                <a:cs typeface="Arial" pitchFamily="34" charset="0"/>
              </a:defRPr>
            </a:lvl2pPr>
            <a:lvl3pPr marL="914400" algn="l" rtl="0" fontAlgn="base">
              <a:spcBef>
                <a:spcPct val="0"/>
              </a:spcBef>
              <a:spcAft>
                <a:spcPct val="0"/>
              </a:spcAft>
              <a:defRPr sz="1200" kern="1200">
                <a:solidFill>
                  <a:srgbClr val="3366FF"/>
                </a:solidFill>
                <a:latin typeface="Calibri" pitchFamily="34" charset="0"/>
                <a:ea typeface="+mn-ea"/>
                <a:cs typeface="Arial" pitchFamily="34" charset="0"/>
              </a:defRPr>
            </a:lvl3pPr>
            <a:lvl4pPr marL="1371600" algn="l" rtl="0" fontAlgn="base">
              <a:spcBef>
                <a:spcPct val="0"/>
              </a:spcBef>
              <a:spcAft>
                <a:spcPct val="0"/>
              </a:spcAft>
              <a:defRPr sz="1200" kern="1200">
                <a:solidFill>
                  <a:srgbClr val="3366FF"/>
                </a:solidFill>
                <a:latin typeface="Calibri" pitchFamily="34" charset="0"/>
                <a:ea typeface="+mn-ea"/>
                <a:cs typeface="Arial" pitchFamily="34" charset="0"/>
              </a:defRPr>
            </a:lvl4pPr>
            <a:lvl5pPr marL="1828800" algn="l" rtl="0" fontAlgn="base">
              <a:spcBef>
                <a:spcPct val="0"/>
              </a:spcBef>
              <a:spcAft>
                <a:spcPct val="0"/>
              </a:spcAft>
              <a:defRPr sz="1200" kern="1200">
                <a:solidFill>
                  <a:srgbClr val="3366FF"/>
                </a:solidFill>
                <a:latin typeface="Calibri" pitchFamily="34" charset="0"/>
                <a:ea typeface="+mn-ea"/>
                <a:cs typeface="Arial" pitchFamily="34" charset="0"/>
              </a:defRPr>
            </a:lvl5pPr>
            <a:lvl6pPr marL="2286000" algn="l" defTabSz="914400" rtl="0" eaLnBrk="1" latinLnBrk="0" hangingPunct="1">
              <a:defRPr sz="1200" kern="1200">
                <a:solidFill>
                  <a:srgbClr val="3366FF"/>
                </a:solidFill>
                <a:latin typeface="Calibri" pitchFamily="34" charset="0"/>
                <a:ea typeface="+mn-ea"/>
                <a:cs typeface="Arial" pitchFamily="34" charset="0"/>
              </a:defRPr>
            </a:lvl6pPr>
            <a:lvl7pPr marL="2743200" algn="l" defTabSz="914400" rtl="0" eaLnBrk="1" latinLnBrk="0" hangingPunct="1">
              <a:defRPr sz="1200" kern="1200">
                <a:solidFill>
                  <a:srgbClr val="3366FF"/>
                </a:solidFill>
                <a:latin typeface="Calibri" pitchFamily="34" charset="0"/>
                <a:ea typeface="+mn-ea"/>
                <a:cs typeface="Arial" pitchFamily="34" charset="0"/>
              </a:defRPr>
            </a:lvl7pPr>
            <a:lvl8pPr marL="3200400" algn="l" defTabSz="914400" rtl="0" eaLnBrk="1" latinLnBrk="0" hangingPunct="1">
              <a:defRPr sz="1200" kern="1200">
                <a:solidFill>
                  <a:srgbClr val="3366FF"/>
                </a:solidFill>
                <a:latin typeface="Calibri" pitchFamily="34" charset="0"/>
                <a:ea typeface="+mn-ea"/>
                <a:cs typeface="Arial" pitchFamily="34" charset="0"/>
              </a:defRPr>
            </a:lvl8pPr>
            <a:lvl9pPr marL="3657600" algn="l" defTabSz="914400" rtl="0" eaLnBrk="1" latinLnBrk="0" hangingPunct="1">
              <a:defRPr sz="1200" kern="1200">
                <a:solidFill>
                  <a:srgbClr val="3366FF"/>
                </a:solidFill>
                <a:latin typeface="Calibri" pitchFamily="34" charset="0"/>
                <a:ea typeface="+mn-ea"/>
                <a:cs typeface="Arial" pitchFamily="34" charset="0"/>
              </a:defRPr>
            </a:lvl9pPr>
          </a:lstStyle>
          <a:p>
            <a:pPr marL="0" marR="0" indent="0" algn="ctr" defTabSz="914400" rtl="0" eaLnBrk="1" fontAlgn="base" latinLnBrk="0" hangingPunct="1">
              <a:lnSpc>
                <a:spcPct val="90000"/>
              </a:lnSpc>
              <a:spcBef>
                <a:spcPct val="50000"/>
              </a:spcBef>
              <a:spcAft>
                <a:spcPct val="0"/>
              </a:spcAft>
              <a:buClrTx/>
              <a:buSzTx/>
              <a:buFontTx/>
              <a:buNone/>
              <a:tabLst/>
            </a:pPr>
            <a:r>
              <a:rPr kumimoji="0" lang="en-US" sz="1200" b="1" i="0" u="none" strike="noStrike" cap="none" normalizeH="0" baseline="0" dirty="0">
                <a:ln>
                  <a:noFill/>
                </a:ln>
                <a:solidFill>
                  <a:schemeClr val="tx2"/>
                </a:solidFill>
                <a:effectLst/>
                <a:latin typeface="Calibri" pitchFamily="34" charset="0"/>
              </a:rPr>
              <a:t>Copy and paste from RFA</a:t>
            </a:r>
          </a:p>
        </p:txBody>
      </p:sp>
      <p:pic>
        <p:nvPicPr>
          <p:cNvPr id="6" name="Picture 5">
            <a:extLst>
              <a:ext uri="{FF2B5EF4-FFF2-40B4-BE49-F238E27FC236}">
                <a16:creationId xmlns:a16="http://schemas.microsoft.com/office/drawing/2014/main" id="{7C043B6F-7E8C-45F6-9CE8-9AEC4F22290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10049" y="3704907"/>
            <a:ext cx="3625977" cy="2564084"/>
          </a:xfrm>
          <a:prstGeom prst="rect">
            <a:avLst/>
          </a:prstGeom>
        </p:spPr>
      </p:pic>
    </p:spTree>
    <p:extLst>
      <p:ext uri="{BB962C8B-B14F-4D97-AF65-F5344CB8AC3E}">
        <p14:creationId xmlns:p14="http://schemas.microsoft.com/office/powerpoint/2010/main" val="37400509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21D2885-B999-48A0-A304-CAD215329EC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68825" y="3077589"/>
            <a:ext cx="3767395" cy="3101116"/>
          </a:xfrm>
          <a:prstGeom prst="rect">
            <a:avLst/>
          </a:prstGeom>
        </p:spPr>
      </p:pic>
      <p:sp>
        <p:nvSpPr>
          <p:cNvPr id="2" name="Title 1">
            <a:extLst>
              <a:ext uri="{FF2B5EF4-FFF2-40B4-BE49-F238E27FC236}">
                <a16:creationId xmlns:a16="http://schemas.microsoft.com/office/drawing/2014/main" id="{2D45E4E5-C19B-47EE-8A4D-6E45431F49A1}"/>
              </a:ext>
            </a:extLst>
          </p:cNvPr>
          <p:cNvSpPr>
            <a:spLocks noGrp="1"/>
          </p:cNvSpPr>
          <p:nvPr>
            <p:ph type="title"/>
          </p:nvPr>
        </p:nvSpPr>
        <p:spPr/>
        <p:txBody>
          <a:bodyPr/>
          <a:lstStyle/>
          <a:p>
            <a:r>
              <a:rPr lang="en-US" dirty="0"/>
              <a:t>Besides performing a manual copy and paste … you can use the built-in utilities in the RFA to copy relevant charts and tables into a Word document, then select the elements you want to copy to this PowerPoint document.</a:t>
            </a:r>
          </a:p>
        </p:txBody>
      </p:sp>
      <p:sp>
        <p:nvSpPr>
          <p:cNvPr id="4" name="Text Placeholder 3">
            <a:extLst>
              <a:ext uri="{FF2B5EF4-FFF2-40B4-BE49-F238E27FC236}">
                <a16:creationId xmlns:a16="http://schemas.microsoft.com/office/drawing/2014/main" id="{2E52AFC1-B5BC-48B5-B776-0C55A42C8A79}"/>
              </a:ext>
            </a:extLst>
          </p:cNvPr>
          <p:cNvSpPr>
            <a:spLocks noGrp="1"/>
          </p:cNvSpPr>
          <p:nvPr>
            <p:ph type="body" sz="quarter" idx="11"/>
          </p:nvPr>
        </p:nvSpPr>
        <p:spPr/>
        <p:txBody>
          <a:bodyPr/>
          <a:lstStyle/>
          <a:p>
            <a:r>
              <a:rPr lang="en-US" dirty="0"/>
              <a:t>Instructions</a:t>
            </a:r>
          </a:p>
          <a:p>
            <a:endParaRPr lang="en-US" dirty="0"/>
          </a:p>
        </p:txBody>
      </p:sp>
      <p:sp>
        <p:nvSpPr>
          <p:cNvPr id="13" name="TextBox 12">
            <a:extLst>
              <a:ext uri="{FF2B5EF4-FFF2-40B4-BE49-F238E27FC236}">
                <a16:creationId xmlns:a16="http://schemas.microsoft.com/office/drawing/2014/main" id="{3FFC81B8-B316-4A18-A109-13E0B3257684}"/>
              </a:ext>
            </a:extLst>
          </p:cNvPr>
          <p:cNvSpPr txBox="1"/>
          <p:nvPr/>
        </p:nvSpPr>
        <p:spPr>
          <a:xfrm>
            <a:off x="8074861" y="0"/>
            <a:ext cx="1069139" cy="307777"/>
          </a:xfrm>
          <a:prstGeom prst="rect">
            <a:avLst/>
          </a:prstGeom>
          <a:solidFill>
            <a:srgbClr val="FFC000"/>
          </a:solidFill>
          <a:ln w="19050">
            <a:solidFill>
              <a:schemeClr val="tx1"/>
            </a:solidFill>
          </a:ln>
        </p:spPr>
        <p:txBody>
          <a:bodyPr wrap="none" rtlCol="0">
            <a:spAutoFit/>
          </a:bodyPr>
          <a:lstStyle/>
          <a:p>
            <a:pPr algn="ctr"/>
            <a:r>
              <a:rPr lang="en-US" sz="1400" b="1" dirty="0">
                <a:solidFill>
                  <a:schemeClr val="tx1"/>
                </a:solidFill>
              </a:rPr>
              <a:t>Instructions</a:t>
            </a:r>
          </a:p>
        </p:txBody>
      </p:sp>
      <p:pic>
        <p:nvPicPr>
          <p:cNvPr id="3" name="Picture 2">
            <a:extLst>
              <a:ext uri="{FF2B5EF4-FFF2-40B4-BE49-F238E27FC236}">
                <a16:creationId xmlns:a16="http://schemas.microsoft.com/office/drawing/2014/main" id="{1088C34C-9064-4FBF-97B3-DB14393AE79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6550" y="1213289"/>
            <a:ext cx="3929147" cy="3728600"/>
          </a:xfrm>
          <a:prstGeom prst="rect">
            <a:avLst/>
          </a:prstGeom>
        </p:spPr>
      </p:pic>
      <p:sp>
        <p:nvSpPr>
          <p:cNvPr id="10" name="Line Callout 1 (No Border) 8">
            <a:extLst>
              <a:ext uri="{FF2B5EF4-FFF2-40B4-BE49-F238E27FC236}">
                <a16:creationId xmlns:a16="http://schemas.microsoft.com/office/drawing/2014/main" id="{72C77B36-CAF1-449C-83FA-CB42ED130882}"/>
              </a:ext>
            </a:extLst>
          </p:cNvPr>
          <p:cNvSpPr/>
          <p:nvPr/>
        </p:nvSpPr>
        <p:spPr bwMode="auto">
          <a:xfrm>
            <a:off x="5491804" y="1141544"/>
            <a:ext cx="1997081" cy="602204"/>
          </a:xfrm>
          <a:prstGeom prst="callout1">
            <a:avLst>
              <a:gd name="adj1" fmla="val 42728"/>
              <a:gd name="adj2" fmla="val -1247"/>
              <a:gd name="adj3" fmla="val 78152"/>
              <a:gd name="adj4" fmla="val -72963"/>
            </a:avLst>
          </a:prstGeom>
          <a:noFill/>
          <a:ln w="127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1" fontAlgn="base" latinLnBrk="0" hangingPunct="1">
              <a:lnSpc>
                <a:spcPct val="90000"/>
              </a:lnSpc>
              <a:spcBef>
                <a:spcPct val="50000"/>
              </a:spcBef>
              <a:spcAft>
                <a:spcPct val="0"/>
              </a:spcAft>
              <a:buClrTx/>
              <a:buSzTx/>
              <a:buFontTx/>
              <a:buNone/>
              <a:tabLst/>
            </a:pPr>
            <a:r>
              <a:rPr kumimoji="0" lang="en-US" sz="1400" b="1" i="1" u="none" strike="noStrike" cap="none" normalizeH="0" baseline="0" dirty="0">
                <a:ln>
                  <a:noFill/>
                </a:ln>
                <a:solidFill>
                  <a:srgbClr val="C00000"/>
                </a:solidFill>
                <a:effectLst/>
                <a:latin typeface="Calibri" pitchFamily="34" charset="0"/>
              </a:rPr>
              <a:t>Word document created by utility in RFA</a:t>
            </a:r>
          </a:p>
        </p:txBody>
      </p:sp>
      <p:sp>
        <p:nvSpPr>
          <p:cNvPr id="11" name="Line Callout 1 (No Border) 8">
            <a:extLst>
              <a:ext uri="{FF2B5EF4-FFF2-40B4-BE49-F238E27FC236}">
                <a16:creationId xmlns:a16="http://schemas.microsoft.com/office/drawing/2014/main" id="{6E1AD080-A240-471C-9E9B-482B330D0483}"/>
              </a:ext>
            </a:extLst>
          </p:cNvPr>
          <p:cNvSpPr/>
          <p:nvPr/>
        </p:nvSpPr>
        <p:spPr bwMode="auto">
          <a:xfrm>
            <a:off x="4908334" y="1957351"/>
            <a:ext cx="1997081" cy="602204"/>
          </a:xfrm>
          <a:prstGeom prst="callout1">
            <a:avLst>
              <a:gd name="adj1" fmla="val 17628"/>
              <a:gd name="adj2" fmla="val -401"/>
              <a:gd name="adj3" fmla="val 76764"/>
              <a:gd name="adj4" fmla="val -175650"/>
            </a:avLst>
          </a:prstGeom>
          <a:noFill/>
          <a:ln w="127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1" fontAlgn="base" latinLnBrk="0" hangingPunct="1">
              <a:lnSpc>
                <a:spcPct val="90000"/>
              </a:lnSpc>
              <a:spcBef>
                <a:spcPct val="50000"/>
              </a:spcBef>
              <a:spcAft>
                <a:spcPct val="0"/>
              </a:spcAft>
              <a:buClrTx/>
              <a:buSzTx/>
              <a:buFontTx/>
              <a:buNone/>
              <a:tabLst/>
            </a:pPr>
            <a:r>
              <a:rPr kumimoji="0" lang="en-US" sz="1400" b="1" i="1" u="none" strike="noStrike" cap="none" normalizeH="0" baseline="0" dirty="0">
                <a:ln>
                  <a:noFill/>
                </a:ln>
                <a:solidFill>
                  <a:srgbClr val="C00000"/>
                </a:solidFill>
                <a:effectLst/>
                <a:latin typeface="Calibri" pitchFamily="34" charset="0"/>
              </a:rPr>
              <a:t>Select and copy any image … </a:t>
            </a:r>
          </a:p>
        </p:txBody>
      </p:sp>
      <p:sp>
        <p:nvSpPr>
          <p:cNvPr id="12" name="Line Callout 1 (No Border) 8">
            <a:extLst>
              <a:ext uri="{FF2B5EF4-FFF2-40B4-BE49-F238E27FC236}">
                <a16:creationId xmlns:a16="http://schemas.microsoft.com/office/drawing/2014/main" id="{CDB47968-3688-451A-8D0C-A5C3F3904EC8}"/>
              </a:ext>
            </a:extLst>
          </p:cNvPr>
          <p:cNvSpPr/>
          <p:nvPr/>
        </p:nvSpPr>
        <p:spPr bwMode="auto">
          <a:xfrm>
            <a:off x="6339139" y="2361404"/>
            <a:ext cx="1997081" cy="602204"/>
          </a:xfrm>
          <a:prstGeom prst="callout1">
            <a:avLst>
              <a:gd name="adj1" fmla="val 84597"/>
              <a:gd name="adj2" fmla="val 43387"/>
              <a:gd name="adj3" fmla="val 358852"/>
              <a:gd name="adj4" fmla="val 33814"/>
            </a:avLst>
          </a:prstGeom>
          <a:noFill/>
          <a:ln w="127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1" fontAlgn="base" latinLnBrk="0" hangingPunct="1">
              <a:lnSpc>
                <a:spcPct val="90000"/>
              </a:lnSpc>
              <a:spcBef>
                <a:spcPct val="50000"/>
              </a:spcBef>
              <a:spcAft>
                <a:spcPct val="0"/>
              </a:spcAft>
              <a:buClrTx/>
              <a:buSzTx/>
              <a:buFontTx/>
              <a:buNone/>
              <a:tabLst/>
            </a:pPr>
            <a:r>
              <a:rPr kumimoji="0" lang="en-US" sz="1400" b="1" i="1" u="none" strike="noStrike" cap="none" normalizeH="0" baseline="0" dirty="0">
                <a:ln>
                  <a:noFill/>
                </a:ln>
                <a:solidFill>
                  <a:srgbClr val="C00000"/>
                </a:solidFill>
                <a:effectLst/>
                <a:latin typeface="Calibri" pitchFamily="34" charset="0"/>
              </a:rPr>
              <a:t>… and paste directly into PowerPoint</a:t>
            </a:r>
          </a:p>
        </p:txBody>
      </p:sp>
    </p:spTree>
    <p:extLst>
      <p:ext uri="{BB962C8B-B14F-4D97-AF65-F5344CB8AC3E}">
        <p14:creationId xmlns:p14="http://schemas.microsoft.com/office/powerpoint/2010/main" val="28688504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45E4E5-C19B-47EE-8A4D-6E45431F49A1}"/>
              </a:ext>
            </a:extLst>
          </p:cNvPr>
          <p:cNvSpPr>
            <a:spLocks noGrp="1"/>
          </p:cNvSpPr>
          <p:nvPr>
            <p:ph type="title"/>
          </p:nvPr>
        </p:nvSpPr>
        <p:spPr/>
        <p:txBody>
          <a:bodyPr/>
          <a:lstStyle/>
          <a:p>
            <a:r>
              <a:rPr lang="en-US" dirty="0"/>
              <a:t>If you are familiar with advanced features of Microsoft Office, you can also create active links from the RFA directly to PowerPoint and when an update occurs in Excel (the RFA), it will synchronize with the target link in PowerPoint.</a:t>
            </a:r>
          </a:p>
        </p:txBody>
      </p:sp>
      <p:sp>
        <p:nvSpPr>
          <p:cNvPr id="4" name="Text Placeholder 3">
            <a:extLst>
              <a:ext uri="{FF2B5EF4-FFF2-40B4-BE49-F238E27FC236}">
                <a16:creationId xmlns:a16="http://schemas.microsoft.com/office/drawing/2014/main" id="{2E52AFC1-B5BC-48B5-B776-0C55A42C8A79}"/>
              </a:ext>
            </a:extLst>
          </p:cNvPr>
          <p:cNvSpPr>
            <a:spLocks noGrp="1"/>
          </p:cNvSpPr>
          <p:nvPr>
            <p:ph type="body" sz="quarter" idx="11"/>
          </p:nvPr>
        </p:nvSpPr>
        <p:spPr/>
        <p:txBody>
          <a:bodyPr/>
          <a:lstStyle/>
          <a:p>
            <a:r>
              <a:rPr lang="en-US" dirty="0"/>
              <a:t>Instructions</a:t>
            </a:r>
          </a:p>
          <a:p>
            <a:endParaRPr lang="en-US" dirty="0"/>
          </a:p>
        </p:txBody>
      </p:sp>
      <p:sp>
        <p:nvSpPr>
          <p:cNvPr id="13" name="TextBox 12">
            <a:extLst>
              <a:ext uri="{FF2B5EF4-FFF2-40B4-BE49-F238E27FC236}">
                <a16:creationId xmlns:a16="http://schemas.microsoft.com/office/drawing/2014/main" id="{3FFC81B8-B316-4A18-A109-13E0B3257684}"/>
              </a:ext>
            </a:extLst>
          </p:cNvPr>
          <p:cNvSpPr txBox="1"/>
          <p:nvPr/>
        </p:nvSpPr>
        <p:spPr>
          <a:xfrm>
            <a:off x="8074861" y="0"/>
            <a:ext cx="1069139" cy="307777"/>
          </a:xfrm>
          <a:prstGeom prst="rect">
            <a:avLst/>
          </a:prstGeom>
          <a:solidFill>
            <a:srgbClr val="FFC000"/>
          </a:solidFill>
          <a:ln w="19050">
            <a:solidFill>
              <a:schemeClr val="tx1"/>
            </a:solidFill>
          </a:ln>
        </p:spPr>
        <p:txBody>
          <a:bodyPr wrap="none" rtlCol="0">
            <a:spAutoFit/>
          </a:bodyPr>
          <a:lstStyle/>
          <a:p>
            <a:pPr algn="ctr"/>
            <a:r>
              <a:rPr lang="en-US" sz="1400" b="1" dirty="0">
                <a:solidFill>
                  <a:schemeClr val="tx1"/>
                </a:solidFill>
              </a:rPr>
              <a:t>Instructions</a:t>
            </a:r>
          </a:p>
        </p:txBody>
      </p:sp>
      <p:pic>
        <p:nvPicPr>
          <p:cNvPr id="1026" name="Picture 2" descr="C:\Users\STEVEB~1\AppData\Local\Temp\SNAGHTML2370191.PNG">
            <a:extLst>
              <a:ext uri="{FF2B5EF4-FFF2-40B4-BE49-F238E27FC236}">
                <a16:creationId xmlns:a16="http://schemas.microsoft.com/office/drawing/2014/main" id="{D4DA995B-FC20-47A8-99D9-8D5D4821FA40}"/>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00631" y="1213289"/>
            <a:ext cx="2471651" cy="279078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E8580EBC-CBC1-434A-B602-38E13F83A3F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69643" y="3209241"/>
            <a:ext cx="4131501" cy="3091819"/>
          </a:xfrm>
          <a:prstGeom prst="rect">
            <a:avLst/>
          </a:prstGeom>
        </p:spPr>
      </p:pic>
      <p:pic>
        <p:nvPicPr>
          <p:cNvPr id="1028" name="Picture 4" descr="C:\Users\STEVEB~1\AppData\Local\Temp\SNAGHTML23b7c0d.PNG">
            <a:extLst>
              <a:ext uri="{FF2B5EF4-FFF2-40B4-BE49-F238E27FC236}">
                <a16:creationId xmlns:a16="http://schemas.microsoft.com/office/drawing/2014/main" id="{6159D556-C022-45F3-B3E7-986B30DE9E7E}"/>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823331" y="1013701"/>
            <a:ext cx="2067141" cy="1883558"/>
          </a:xfrm>
          <a:prstGeom prst="rect">
            <a:avLst/>
          </a:prstGeom>
          <a:noFill/>
          <a:extLst>
            <a:ext uri="{909E8E84-426E-40DD-AFC4-6F175D3DCCD1}">
              <a14:hiddenFill xmlns:a14="http://schemas.microsoft.com/office/drawing/2010/main">
                <a:solidFill>
                  <a:srgbClr val="FFFFFF"/>
                </a:solidFill>
              </a14:hiddenFill>
            </a:ext>
          </a:extLst>
        </p:spPr>
      </p:pic>
      <p:sp>
        <p:nvSpPr>
          <p:cNvPr id="14" name="Line Callout 1 (No Border) 8">
            <a:extLst>
              <a:ext uri="{FF2B5EF4-FFF2-40B4-BE49-F238E27FC236}">
                <a16:creationId xmlns:a16="http://schemas.microsoft.com/office/drawing/2014/main" id="{DD8C6453-37F4-421C-A2FA-465E40B5088A}"/>
              </a:ext>
            </a:extLst>
          </p:cNvPr>
          <p:cNvSpPr/>
          <p:nvPr/>
        </p:nvSpPr>
        <p:spPr bwMode="auto">
          <a:xfrm>
            <a:off x="2850896" y="1141544"/>
            <a:ext cx="1381825" cy="961306"/>
          </a:xfrm>
          <a:prstGeom prst="callout1">
            <a:avLst>
              <a:gd name="adj1" fmla="val 42728"/>
              <a:gd name="adj2" fmla="val -1247"/>
              <a:gd name="adj3" fmla="val 56631"/>
              <a:gd name="adj4" fmla="val -122967"/>
            </a:avLst>
          </a:prstGeom>
          <a:noFill/>
          <a:ln w="127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1" fontAlgn="base" latinLnBrk="0" hangingPunct="1">
              <a:lnSpc>
                <a:spcPct val="90000"/>
              </a:lnSpc>
              <a:spcBef>
                <a:spcPct val="50000"/>
              </a:spcBef>
              <a:spcAft>
                <a:spcPct val="0"/>
              </a:spcAft>
              <a:buClrTx/>
              <a:buSzTx/>
              <a:buFontTx/>
              <a:buNone/>
              <a:tabLst/>
            </a:pPr>
            <a:r>
              <a:rPr kumimoji="0" lang="en-US" sz="1400" b="1" i="1" u="none" strike="noStrike" cap="none" normalizeH="0" baseline="0" dirty="0">
                <a:ln>
                  <a:noFill/>
                </a:ln>
                <a:solidFill>
                  <a:srgbClr val="C00000"/>
                </a:solidFill>
                <a:effectLst/>
                <a:latin typeface="Calibri" pitchFamily="34" charset="0"/>
              </a:rPr>
              <a:t>Select object (chart or table) in Excel and click copy … </a:t>
            </a:r>
          </a:p>
        </p:txBody>
      </p:sp>
      <p:sp>
        <p:nvSpPr>
          <p:cNvPr id="15" name="Line Callout 1 (No Border) 8">
            <a:extLst>
              <a:ext uri="{FF2B5EF4-FFF2-40B4-BE49-F238E27FC236}">
                <a16:creationId xmlns:a16="http://schemas.microsoft.com/office/drawing/2014/main" id="{FB4BAF21-2DE1-4A0C-8545-555785A5033C}"/>
              </a:ext>
            </a:extLst>
          </p:cNvPr>
          <p:cNvSpPr/>
          <p:nvPr/>
        </p:nvSpPr>
        <p:spPr bwMode="auto">
          <a:xfrm>
            <a:off x="3990224" y="1966566"/>
            <a:ext cx="1436784" cy="961306"/>
          </a:xfrm>
          <a:prstGeom prst="callout1">
            <a:avLst>
              <a:gd name="adj1" fmla="val 16473"/>
              <a:gd name="adj2" fmla="val 90617"/>
              <a:gd name="adj3" fmla="val 15312"/>
              <a:gd name="adj4" fmla="val 116595"/>
            </a:avLst>
          </a:prstGeom>
          <a:noFill/>
          <a:ln w="127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1" fontAlgn="base" latinLnBrk="0" hangingPunct="1">
              <a:lnSpc>
                <a:spcPct val="90000"/>
              </a:lnSpc>
              <a:spcBef>
                <a:spcPct val="50000"/>
              </a:spcBef>
              <a:spcAft>
                <a:spcPct val="0"/>
              </a:spcAft>
              <a:buClrTx/>
              <a:buSzTx/>
              <a:buFontTx/>
              <a:buNone/>
              <a:tabLst/>
            </a:pPr>
            <a:r>
              <a:rPr kumimoji="0" lang="en-US" sz="1400" b="1" i="1" u="none" strike="noStrike" cap="none" normalizeH="0" baseline="0" dirty="0">
                <a:ln>
                  <a:noFill/>
                </a:ln>
                <a:solidFill>
                  <a:srgbClr val="C00000"/>
                </a:solidFill>
                <a:effectLst/>
                <a:latin typeface="Calibri" pitchFamily="34" charset="0"/>
              </a:rPr>
              <a:t>… Select “Paste” then click “Paste Special” in PowerPoint … </a:t>
            </a:r>
          </a:p>
        </p:txBody>
      </p:sp>
      <p:sp>
        <p:nvSpPr>
          <p:cNvPr id="16" name="Line Callout 1 (No Border) 8">
            <a:extLst>
              <a:ext uri="{FF2B5EF4-FFF2-40B4-BE49-F238E27FC236}">
                <a16:creationId xmlns:a16="http://schemas.microsoft.com/office/drawing/2014/main" id="{13FE4773-8835-4228-B2BF-334127D274D0}"/>
              </a:ext>
            </a:extLst>
          </p:cNvPr>
          <p:cNvSpPr/>
          <p:nvPr/>
        </p:nvSpPr>
        <p:spPr bwMode="auto">
          <a:xfrm>
            <a:off x="2274484" y="4470207"/>
            <a:ext cx="1308640" cy="734839"/>
          </a:xfrm>
          <a:prstGeom prst="callout1">
            <a:avLst>
              <a:gd name="adj1" fmla="val 16473"/>
              <a:gd name="adj2" fmla="val 90617"/>
              <a:gd name="adj3" fmla="val -7146"/>
              <a:gd name="adj4" fmla="val 182834"/>
            </a:avLst>
          </a:prstGeom>
          <a:noFill/>
          <a:ln w="127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1" fontAlgn="base" latinLnBrk="0" hangingPunct="1">
              <a:lnSpc>
                <a:spcPct val="90000"/>
              </a:lnSpc>
              <a:spcBef>
                <a:spcPct val="50000"/>
              </a:spcBef>
              <a:spcAft>
                <a:spcPct val="0"/>
              </a:spcAft>
              <a:buClrTx/>
              <a:buSzTx/>
              <a:buFontTx/>
              <a:buNone/>
              <a:tabLst/>
            </a:pPr>
            <a:r>
              <a:rPr kumimoji="0" lang="en-US" sz="1400" b="1" i="1" u="none" strike="noStrike" cap="none" normalizeH="0" baseline="0" dirty="0">
                <a:ln>
                  <a:noFill/>
                </a:ln>
                <a:solidFill>
                  <a:srgbClr val="C00000"/>
                </a:solidFill>
                <a:effectLst/>
                <a:latin typeface="Calibri" pitchFamily="34" charset="0"/>
              </a:rPr>
              <a:t>… then select “Paste Link” and click OK.</a:t>
            </a:r>
          </a:p>
        </p:txBody>
      </p:sp>
      <p:sp>
        <p:nvSpPr>
          <p:cNvPr id="7" name="Oval 6">
            <a:extLst>
              <a:ext uri="{FF2B5EF4-FFF2-40B4-BE49-F238E27FC236}">
                <a16:creationId xmlns:a16="http://schemas.microsoft.com/office/drawing/2014/main" id="{35CBE15C-94CE-4B42-944A-95CA5221D824}"/>
              </a:ext>
            </a:extLst>
          </p:cNvPr>
          <p:cNvSpPr/>
          <p:nvPr/>
        </p:nvSpPr>
        <p:spPr bwMode="auto">
          <a:xfrm>
            <a:off x="4530808" y="4191345"/>
            <a:ext cx="425985" cy="140678"/>
          </a:xfrm>
          <a:prstGeom prst="ellipse">
            <a:avLst/>
          </a:prstGeom>
          <a:noFill/>
          <a:ln w="127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90000"/>
              </a:lnSpc>
              <a:spcBef>
                <a:spcPct val="50000"/>
              </a:spcBef>
              <a:spcAft>
                <a:spcPct val="0"/>
              </a:spcAft>
              <a:buClrTx/>
              <a:buSzTx/>
              <a:buFontTx/>
              <a:buNone/>
              <a:tabLst/>
            </a:pPr>
            <a:endParaRPr kumimoji="0" lang="en-US" sz="1200" b="0" i="0" u="none" strike="noStrike" cap="none" normalizeH="0" baseline="0">
              <a:ln>
                <a:noFill/>
              </a:ln>
              <a:solidFill>
                <a:srgbClr val="3366FF"/>
              </a:solidFill>
              <a:effectLst/>
              <a:latin typeface="Calibri" pitchFamily="34" charset="0"/>
            </a:endParaRPr>
          </a:p>
        </p:txBody>
      </p:sp>
      <p:sp>
        <p:nvSpPr>
          <p:cNvPr id="19" name="Oval 18">
            <a:extLst>
              <a:ext uri="{FF2B5EF4-FFF2-40B4-BE49-F238E27FC236}">
                <a16:creationId xmlns:a16="http://schemas.microsoft.com/office/drawing/2014/main" id="{5D2C7171-CF69-4600-8709-BE50B6F26D2A}"/>
              </a:ext>
            </a:extLst>
          </p:cNvPr>
          <p:cNvSpPr/>
          <p:nvPr/>
        </p:nvSpPr>
        <p:spPr bwMode="auto">
          <a:xfrm>
            <a:off x="6123767" y="4857491"/>
            <a:ext cx="459085" cy="347555"/>
          </a:xfrm>
          <a:prstGeom prst="ellipse">
            <a:avLst/>
          </a:prstGeom>
          <a:noFill/>
          <a:ln w="127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90000"/>
              </a:lnSpc>
              <a:spcBef>
                <a:spcPct val="50000"/>
              </a:spcBef>
              <a:spcAft>
                <a:spcPct val="0"/>
              </a:spcAft>
              <a:buClrTx/>
              <a:buSzTx/>
              <a:buFontTx/>
              <a:buNone/>
              <a:tabLst/>
            </a:pPr>
            <a:endParaRPr kumimoji="0" lang="en-US" sz="1200" b="0" i="0" u="none" strike="noStrike" cap="none" normalizeH="0" baseline="0">
              <a:ln>
                <a:noFill/>
              </a:ln>
              <a:solidFill>
                <a:srgbClr val="3366FF"/>
              </a:solidFill>
              <a:effectLst/>
              <a:latin typeface="Calibri" pitchFamily="34" charset="0"/>
            </a:endParaRPr>
          </a:p>
        </p:txBody>
      </p:sp>
      <p:sp>
        <p:nvSpPr>
          <p:cNvPr id="20" name="Oval 19">
            <a:extLst>
              <a:ext uri="{FF2B5EF4-FFF2-40B4-BE49-F238E27FC236}">
                <a16:creationId xmlns:a16="http://schemas.microsoft.com/office/drawing/2014/main" id="{DB6D826B-949A-47E5-BFC0-AA35DA4E87FE}"/>
              </a:ext>
            </a:extLst>
          </p:cNvPr>
          <p:cNvSpPr/>
          <p:nvPr/>
        </p:nvSpPr>
        <p:spPr bwMode="auto">
          <a:xfrm>
            <a:off x="5823331" y="1340829"/>
            <a:ext cx="459085" cy="762022"/>
          </a:xfrm>
          <a:prstGeom prst="ellipse">
            <a:avLst/>
          </a:prstGeom>
          <a:noFill/>
          <a:ln w="127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90000"/>
              </a:lnSpc>
              <a:spcBef>
                <a:spcPct val="50000"/>
              </a:spcBef>
              <a:spcAft>
                <a:spcPct val="0"/>
              </a:spcAft>
              <a:buClrTx/>
              <a:buSzTx/>
              <a:buFontTx/>
              <a:buNone/>
              <a:tabLst/>
            </a:pPr>
            <a:endParaRPr kumimoji="0" lang="en-US" sz="1200" b="0" i="0" u="none" strike="noStrike" cap="none" normalizeH="0" baseline="0">
              <a:ln>
                <a:noFill/>
              </a:ln>
              <a:solidFill>
                <a:srgbClr val="3366FF"/>
              </a:solidFill>
              <a:effectLst/>
              <a:latin typeface="Calibri" pitchFamily="34" charset="0"/>
            </a:endParaRPr>
          </a:p>
        </p:txBody>
      </p:sp>
      <p:sp>
        <p:nvSpPr>
          <p:cNvPr id="23" name="Oval 22">
            <a:extLst>
              <a:ext uri="{FF2B5EF4-FFF2-40B4-BE49-F238E27FC236}">
                <a16:creationId xmlns:a16="http://schemas.microsoft.com/office/drawing/2014/main" id="{FDF506F2-C43A-468D-A1D6-F3003B5CC185}"/>
              </a:ext>
            </a:extLst>
          </p:cNvPr>
          <p:cNvSpPr/>
          <p:nvPr/>
        </p:nvSpPr>
        <p:spPr bwMode="auto">
          <a:xfrm>
            <a:off x="5805850" y="2299024"/>
            <a:ext cx="1132832" cy="277172"/>
          </a:xfrm>
          <a:prstGeom prst="ellipse">
            <a:avLst/>
          </a:prstGeom>
          <a:noFill/>
          <a:ln w="127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90000"/>
              </a:lnSpc>
              <a:spcBef>
                <a:spcPct val="50000"/>
              </a:spcBef>
              <a:spcAft>
                <a:spcPct val="0"/>
              </a:spcAft>
              <a:buClrTx/>
              <a:buSzTx/>
              <a:buFontTx/>
              <a:buNone/>
              <a:tabLst/>
            </a:pPr>
            <a:endParaRPr kumimoji="0" lang="en-US" sz="1200" b="0" i="0" u="none" strike="noStrike" cap="none" normalizeH="0" baseline="0">
              <a:ln>
                <a:noFill/>
              </a:ln>
              <a:solidFill>
                <a:srgbClr val="3366FF"/>
              </a:solidFill>
              <a:effectLst/>
              <a:latin typeface="Calibri" pitchFamily="34" charset="0"/>
            </a:endParaRPr>
          </a:p>
        </p:txBody>
      </p:sp>
      <p:sp>
        <p:nvSpPr>
          <p:cNvPr id="24" name="Oval 23">
            <a:extLst>
              <a:ext uri="{FF2B5EF4-FFF2-40B4-BE49-F238E27FC236}">
                <a16:creationId xmlns:a16="http://schemas.microsoft.com/office/drawing/2014/main" id="{E54A394C-AAB5-47A9-887F-CBB659C0C56A}"/>
              </a:ext>
            </a:extLst>
          </p:cNvPr>
          <p:cNvSpPr/>
          <p:nvPr/>
        </p:nvSpPr>
        <p:spPr bwMode="auto">
          <a:xfrm>
            <a:off x="471681" y="1563996"/>
            <a:ext cx="699248" cy="281355"/>
          </a:xfrm>
          <a:prstGeom prst="ellipse">
            <a:avLst/>
          </a:prstGeom>
          <a:noFill/>
          <a:ln w="127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90000"/>
              </a:lnSpc>
              <a:spcBef>
                <a:spcPct val="50000"/>
              </a:spcBef>
              <a:spcAft>
                <a:spcPct val="0"/>
              </a:spcAft>
              <a:buClrTx/>
              <a:buSzTx/>
              <a:buFontTx/>
              <a:buNone/>
              <a:tabLst/>
            </a:pPr>
            <a:endParaRPr kumimoji="0" lang="en-US" sz="1200" b="0" i="0" u="none" strike="noStrike" cap="none" normalizeH="0" baseline="0">
              <a:ln>
                <a:noFill/>
              </a:ln>
              <a:solidFill>
                <a:srgbClr val="3366FF"/>
              </a:solidFill>
              <a:effectLst/>
              <a:latin typeface="Calibri" pitchFamily="34" charset="0"/>
            </a:endParaRPr>
          </a:p>
        </p:txBody>
      </p:sp>
      <p:cxnSp>
        <p:nvCxnSpPr>
          <p:cNvPr id="9" name="Straight Connector 8">
            <a:extLst>
              <a:ext uri="{FF2B5EF4-FFF2-40B4-BE49-F238E27FC236}">
                <a16:creationId xmlns:a16="http://schemas.microsoft.com/office/drawing/2014/main" id="{03490BF7-A082-4072-BC53-763428135CBF}"/>
              </a:ext>
            </a:extLst>
          </p:cNvPr>
          <p:cNvCxnSpPr>
            <a:cxnSpLocks/>
          </p:cNvCxnSpPr>
          <p:nvPr/>
        </p:nvCxnSpPr>
        <p:spPr bwMode="auto">
          <a:xfrm flipH="1">
            <a:off x="1812250" y="1748729"/>
            <a:ext cx="1079441" cy="1296513"/>
          </a:xfrm>
          <a:prstGeom prst="line">
            <a:avLst/>
          </a:prstGeom>
          <a:noFill/>
          <a:ln w="12700" cap="flat" cmpd="sng" algn="ctr">
            <a:solidFill>
              <a:srgbClr val="C00000"/>
            </a:solidFill>
            <a:prstDash val="solid"/>
            <a:round/>
            <a:headEnd type="none" w="med" len="med"/>
            <a:tailEnd type="none" w="med" len="med"/>
          </a:ln>
          <a:effectLst/>
        </p:spPr>
      </p:cxnSp>
    </p:spTree>
    <p:extLst>
      <p:ext uri="{BB962C8B-B14F-4D97-AF65-F5344CB8AC3E}">
        <p14:creationId xmlns:p14="http://schemas.microsoft.com/office/powerpoint/2010/main" val="7673539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r>
              <a:rPr lang="en-US" dirty="0"/>
              <a:t>A reserve component list</a:t>
            </a:r>
          </a:p>
          <a:p>
            <a:pPr lvl="1"/>
            <a:r>
              <a:rPr lang="en-US" dirty="0"/>
              <a:t>Estimated useful life</a:t>
            </a:r>
          </a:p>
          <a:p>
            <a:pPr lvl="1"/>
            <a:r>
              <a:rPr lang="en-US" dirty="0"/>
              <a:t>Remaining useful life</a:t>
            </a:r>
          </a:p>
          <a:p>
            <a:pPr lvl="1"/>
            <a:r>
              <a:rPr lang="en-US" dirty="0"/>
              <a:t>Estimated current cost for replacement or maintenance</a:t>
            </a:r>
          </a:p>
          <a:p>
            <a:r>
              <a:rPr lang="en-US" dirty="0"/>
              <a:t>The current status of the reserve fund</a:t>
            </a:r>
          </a:p>
          <a:p>
            <a:r>
              <a:rPr lang="en-US" dirty="0"/>
              <a:t>Identification of cash reserves set aside for reserve component maintenance / replacement</a:t>
            </a:r>
          </a:p>
          <a:p>
            <a:r>
              <a:rPr lang="en-US" dirty="0"/>
              <a:t>A projected reserve account balance for 30 years and a funding plan to pay for projected costs from the reserve fund</a:t>
            </a:r>
          </a:p>
          <a:p>
            <a:pPr lvl="1"/>
            <a:r>
              <a:rPr lang="en-US" dirty="0"/>
              <a:t>Determine a stable and equitable funding plan to offset ongoing reserve component deterioration with the projected sources of income required to meet future expenses</a:t>
            </a:r>
          </a:p>
          <a:p>
            <a:pPr lvl="1"/>
            <a:r>
              <a:rPr lang="en-US" dirty="0"/>
              <a:t>Funding plan should be prepared on the cash flow basis</a:t>
            </a:r>
          </a:p>
          <a:p>
            <a:r>
              <a:rPr lang="en-US" dirty="0"/>
              <a:t>A description of the methods and objectives utilized in computing the fund status and in the development of the funding plan.</a:t>
            </a:r>
          </a:p>
          <a:p>
            <a:endParaRPr lang="en-US" dirty="0"/>
          </a:p>
        </p:txBody>
      </p:sp>
      <p:sp>
        <p:nvSpPr>
          <p:cNvPr id="4" name="Content Placeholder 3"/>
          <p:cNvSpPr>
            <a:spLocks noGrp="1"/>
          </p:cNvSpPr>
          <p:nvPr>
            <p:ph sz="half" idx="2"/>
          </p:nvPr>
        </p:nvSpPr>
        <p:spPr/>
        <p:txBody>
          <a:bodyPr/>
          <a:lstStyle/>
          <a:p>
            <a:r>
              <a:rPr lang="en-US" dirty="0"/>
              <a:t>The total cash reserves expressed as a percentage of current replacement costs and the current deficiency in reserve funding on a </a:t>
            </a:r>
            <a:r>
              <a:rPr lang="en-US"/>
              <a:t>per-unit basis</a:t>
            </a:r>
            <a:endParaRPr lang="en-US" dirty="0"/>
          </a:p>
          <a:p>
            <a:r>
              <a:rPr lang="en-US" dirty="0"/>
              <a:t>Statement of the methods used to develop estimates and funding plan</a:t>
            </a:r>
          </a:p>
          <a:p>
            <a:r>
              <a:rPr lang="en-US" dirty="0"/>
              <a:t>A statement of any outstanding loans</a:t>
            </a:r>
          </a:p>
          <a:p>
            <a:r>
              <a:rPr lang="en-US" dirty="0"/>
              <a:t>A description of the assumptions utilized for interest and inflation, tax and other outside factors for the financial analysis.</a:t>
            </a:r>
          </a:p>
          <a:p>
            <a:r>
              <a:rPr lang="en-US" dirty="0"/>
              <a:t>Current reserve account contribution rate and the sources of the contributions</a:t>
            </a:r>
          </a:p>
          <a:p>
            <a:pPr lvl="1"/>
            <a:r>
              <a:rPr lang="en-US" dirty="0"/>
              <a:t>Annual dues</a:t>
            </a:r>
          </a:p>
          <a:p>
            <a:pPr lvl="1"/>
            <a:r>
              <a:rPr lang="en-US" dirty="0"/>
              <a:t>Special assessments</a:t>
            </a:r>
          </a:p>
          <a:p>
            <a:pPr lvl="1"/>
            <a:r>
              <a:rPr lang="en-US" dirty="0"/>
              <a:t>Other income sources</a:t>
            </a:r>
          </a:p>
          <a:p>
            <a:endParaRPr lang="en-US" dirty="0"/>
          </a:p>
        </p:txBody>
      </p:sp>
      <p:sp>
        <p:nvSpPr>
          <p:cNvPr id="10" name="Text Placeholder 9">
            <a:extLst>
              <a:ext uri="{FF2B5EF4-FFF2-40B4-BE49-F238E27FC236}">
                <a16:creationId xmlns:a16="http://schemas.microsoft.com/office/drawing/2014/main" id="{B575969B-CDAA-4598-89F6-B86BE2E25154}"/>
              </a:ext>
            </a:extLst>
          </p:cNvPr>
          <p:cNvSpPr>
            <a:spLocks noGrp="1"/>
          </p:cNvSpPr>
          <p:nvPr>
            <p:ph type="body" sz="quarter" idx="10"/>
          </p:nvPr>
        </p:nvSpPr>
        <p:spPr/>
        <p:txBody>
          <a:bodyPr/>
          <a:lstStyle/>
          <a:p>
            <a:r>
              <a:rPr lang="en-US" dirty="0"/>
              <a:t>Instructions</a:t>
            </a:r>
          </a:p>
          <a:p>
            <a:endParaRPr lang="en-US" dirty="0"/>
          </a:p>
        </p:txBody>
      </p:sp>
      <p:sp>
        <p:nvSpPr>
          <p:cNvPr id="2" name="Title 1"/>
          <p:cNvSpPr>
            <a:spLocks noGrp="1"/>
          </p:cNvSpPr>
          <p:nvPr>
            <p:ph type="title"/>
          </p:nvPr>
        </p:nvSpPr>
        <p:spPr/>
        <p:txBody>
          <a:bodyPr/>
          <a:lstStyle/>
          <a:p>
            <a:r>
              <a:rPr lang="en-US" dirty="0"/>
              <a:t>At a minimum, a reserve study must consist of the following elements:</a:t>
            </a:r>
          </a:p>
        </p:txBody>
      </p:sp>
      <p:sp>
        <p:nvSpPr>
          <p:cNvPr id="5" name="Rounded Rectangular Callout 4"/>
          <p:cNvSpPr/>
          <p:nvPr/>
        </p:nvSpPr>
        <p:spPr bwMode="auto">
          <a:xfrm>
            <a:off x="7024600" y="5667882"/>
            <a:ext cx="1621856" cy="625642"/>
          </a:xfrm>
          <a:prstGeom prst="wedgeRoundRectCallout">
            <a:avLst>
              <a:gd name="adj1" fmla="val -46582"/>
              <a:gd name="adj2" fmla="val -141346"/>
              <a:gd name="adj3" fmla="val 16667"/>
            </a:avLst>
          </a:prstGeom>
          <a:solidFill>
            <a:schemeClr val="accent1">
              <a:lumMod val="20000"/>
              <a:lumOff val="80000"/>
            </a:schemeClr>
          </a:solidFill>
          <a:ln w="19050"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90000"/>
              </a:lnSpc>
              <a:spcBef>
                <a:spcPct val="50000"/>
              </a:spcBef>
              <a:spcAft>
                <a:spcPct val="0"/>
              </a:spcAft>
              <a:buClrTx/>
              <a:buSzTx/>
              <a:buFontTx/>
              <a:buNone/>
              <a:tabLst/>
            </a:pPr>
            <a:r>
              <a:rPr kumimoji="0" lang="en-US" sz="1200" b="1" i="0" u="none" strike="noStrike" cap="none" normalizeH="0" baseline="0" dirty="0">
                <a:ln>
                  <a:noFill/>
                </a:ln>
                <a:solidFill>
                  <a:schemeClr val="tx2"/>
                </a:solidFill>
                <a:effectLst/>
                <a:latin typeface="Calibri" pitchFamily="34" charset="0"/>
              </a:rPr>
              <a:t>The RFA addresses all of these items</a:t>
            </a:r>
          </a:p>
        </p:txBody>
      </p:sp>
      <p:sp>
        <p:nvSpPr>
          <p:cNvPr id="6" name="TextBox 5"/>
          <p:cNvSpPr txBox="1"/>
          <p:nvPr/>
        </p:nvSpPr>
        <p:spPr>
          <a:xfrm>
            <a:off x="7969350" y="57750"/>
            <a:ext cx="1069139" cy="307777"/>
          </a:xfrm>
          <a:prstGeom prst="rect">
            <a:avLst/>
          </a:prstGeom>
          <a:solidFill>
            <a:srgbClr val="FFC000"/>
          </a:solidFill>
          <a:ln w="19050">
            <a:solidFill>
              <a:schemeClr val="tx1"/>
            </a:solidFill>
          </a:ln>
        </p:spPr>
        <p:txBody>
          <a:bodyPr wrap="none" rtlCol="0">
            <a:spAutoFit/>
          </a:bodyPr>
          <a:lstStyle/>
          <a:p>
            <a:pPr algn="ctr"/>
            <a:r>
              <a:rPr lang="en-US" sz="1400" b="1" dirty="0">
                <a:solidFill>
                  <a:schemeClr val="tx1"/>
                </a:solidFill>
              </a:rPr>
              <a:t>Instructions</a:t>
            </a:r>
          </a:p>
        </p:txBody>
      </p:sp>
    </p:spTree>
    <p:extLst>
      <p:ext uri="{BB962C8B-B14F-4D97-AF65-F5344CB8AC3E}">
        <p14:creationId xmlns:p14="http://schemas.microsoft.com/office/powerpoint/2010/main" val="8069103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0"/>
          <p:cNvSpPr>
            <a:spLocks noGrp="1" noChangeArrowheads="1"/>
          </p:cNvSpPr>
          <p:nvPr>
            <p:ph type="ctrTitle"/>
          </p:nvPr>
        </p:nvSpPr>
        <p:spPr/>
        <p:txBody>
          <a:bodyPr/>
          <a:lstStyle/>
          <a:p>
            <a:r>
              <a:rPr lang="en-US" dirty="0"/>
              <a:t>Reserve Study Report and Funding Analysis</a:t>
            </a:r>
            <a:br>
              <a:rPr lang="en-US" dirty="0"/>
            </a:br>
            <a:br>
              <a:rPr lang="en-US" dirty="0"/>
            </a:br>
            <a:endParaRPr lang="en-US" dirty="0"/>
          </a:p>
        </p:txBody>
      </p:sp>
      <p:sp>
        <p:nvSpPr>
          <p:cNvPr id="18434" name="Rectangle 11"/>
          <p:cNvSpPr>
            <a:spLocks noGrp="1" noChangeArrowheads="1"/>
          </p:cNvSpPr>
          <p:nvPr>
            <p:ph type="subTitle" idx="1"/>
          </p:nvPr>
        </p:nvSpPr>
        <p:spPr/>
        <p:txBody>
          <a:bodyPr/>
          <a:lstStyle/>
          <a:p>
            <a:r>
              <a:rPr lang="en-US" dirty="0"/>
              <a:t>05 January 2020</a:t>
            </a:r>
          </a:p>
        </p:txBody>
      </p:sp>
      <p:sp>
        <p:nvSpPr>
          <p:cNvPr id="2" name="Rounded Rectangular Callout 1"/>
          <p:cNvSpPr/>
          <p:nvPr/>
        </p:nvSpPr>
        <p:spPr bwMode="auto">
          <a:xfrm>
            <a:off x="2401503" y="264695"/>
            <a:ext cx="1722922" cy="707457"/>
          </a:xfrm>
          <a:prstGeom prst="wedgeRoundRectCallout">
            <a:avLst>
              <a:gd name="adj1" fmla="val -97847"/>
              <a:gd name="adj2" fmla="val 56174"/>
              <a:gd name="adj3" fmla="val 16667"/>
            </a:avLst>
          </a:prstGeom>
          <a:solidFill>
            <a:schemeClr val="accent1">
              <a:lumMod val="20000"/>
              <a:lumOff val="80000"/>
            </a:schemeClr>
          </a:solidFill>
          <a:ln w="19050"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90000"/>
              </a:lnSpc>
              <a:spcBef>
                <a:spcPct val="50000"/>
              </a:spcBef>
              <a:spcAft>
                <a:spcPct val="0"/>
              </a:spcAft>
              <a:buClrTx/>
              <a:buSzTx/>
              <a:buFontTx/>
              <a:buNone/>
              <a:tabLst/>
            </a:pPr>
            <a:r>
              <a:rPr kumimoji="0" lang="en-US" sz="1200" b="1" i="0" u="none" strike="noStrike" cap="none" normalizeH="0" baseline="0" dirty="0">
                <a:ln>
                  <a:noFill/>
                </a:ln>
                <a:solidFill>
                  <a:schemeClr val="tx2"/>
                </a:solidFill>
                <a:effectLst/>
                <a:latin typeface="Calibri" pitchFamily="34" charset="0"/>
              </a:rPr>
              <a:t>This is a sample Title Page.  You will need to update this date.</a:t>
            </a:r>
          </a:p>
        </p:txBody>
      </p:sp>
      <p:sp>
        <p:nvSpPr>
          <p:cNvPr id="6" name="Rounded Rectangular Callout 5"/>
          <p:cNvSpPr/>
          <p:nvPr/>
        </p:nvSpPr>
        <p:spPr bwMode="auto">
          <a:xfrm>
            <a:off x="471584" y="3194042"/>
            <a:ext cx="1453570" cy="469916"/>
          </a:xfrm>
          <a:prstGeom prst="wedgeRoundRectCallout">
            <a:avLst>
              <a:gd name="adj1" fmla="val 39722"/>
              <a:gd name="adj2" fmla="val -302949"/>
              <a:gd name="adj3" fmla="val 16667"/>
            </a:avLst>
          </a:prstGeom>
          <a:solidFill>
            <a:schemeClr val="accent1">
              <a:lumMod val="20000"/>
              <a:lumOff val="80000"/>
            </a:schemeClr>
          </a:solidFill>
          <a:ln w="19050"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90000"/>
              </a:lnSpc>
              <a:spcBef>
                <a:spcPct val="50000"/>
              </a:spcBef>
              <a:spcAft>
                <a:spcPct val="0"/>
              </a:spcAft>
              <a:buClrTx/>
              <a:buSzTx/>
              <a:buFontTx/>
              <a:buNone/>
              <a:tabLst/>
            </a:pPr>
            <a:r>
              <a:rPr kumimoji="0" lang="en-US" sz="1200" b="1" i="0" u="none" strike="noStrike" cap="none" normalizeH="0" baseline="0" dirty="0">
                <a:ln>
                  <a:noFill/>
                </a:ln>
                <a:solidFill>
                  <a:schemeClr val="tx2"/>
                </a:solidFill>
                <a:effectLst/>
                <a:latin typeface="Calibri" pitchFamily="34" charset="0"/>
              </a:rPr>
              <a:t>Name this title to your liking.</a:t>
            </a:r>
          </a:p>
        </p:txBody>
      </p:sp>
      <p:pic>
        <p:nvPicPr>
          <p:cNvPr id="7" name="Picture 6">
            <a:extLst>
              <a:ext uri="{FF2B5EF4-FFF2-40B4-BE49-F238E27FC236}">
                <a16:creationId xmlns:a16="http://schemas.microsoft.com/office/drawing/2014/main" id="{925FD985-3AF1-4224-A9BD-670F2E06B0BD}"/>
              </a:ext>
            </a:extLst>
          </p:cNvPr>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951992" y="4309210"/>
            <a:ext cx="6858000" cy="228409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D621043-B19D-44FA-B083-A67E9BEF1140}"/>
              </a:ext>
            </a:extLst>
          </p:cNvPr>
          <p:cNvSpPr/>
          <p:nvPr/>
        </p:nvSpPr>
        <p:spPr bwMode="auto">
          <a:xfrm>
            <a:off x="153090" y="881300"/>
            <a:ext cx="8648010" cy="426168"/>
          </a:xfrm>
          <a:prstGeom prst="rect">
            <a:avLst/>
          </a:prstGeom>
          <a:solidFill>
            <a:schemeClr val="tx1">
              <a:lumMod val="50000"/>
              <a:lumOff val="50000"/>
              <a:alpha val="46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90000"/>
              </a:lnSpc>
              <a:spcBef>
                <a:spcPct val="50000"/>
              </a:spcBef>
              <a:spcAft>
                <a:spcPct val="0"/>
              </a:spcAft>
              <a:buClrTx/>
              <a:buSzTx/>
              <a:buFontTx/>
              <a:buNone/>
              <a:tabLst/>
            </a:pPr>
            <a:endParaRPr kumimoji="0" lang="en-US" sz="1200" b="0" i="0" u="none" strike="noStrike" cap="none" normalizeH="0" baseline="0">
              <a:ln>
                <a:noFill/>
              </a:ln>
              <a:solidFill>
                <a:srgbClr val="3366FF"/>
              </a:solidFill>
              <a:effectLst/>
              <a:latin typeface="Calibri" pitchFamily="34" charset="0"/>
            </a:endParaRPr>
          </a:p>
        </p:txBody>
      </p:sp>
      <p:sp>
        <p:nvSpPr>
          <p:cNvPr id="8" name="Text Placeholder 7">
            <a:extLst>
              <a:ext uri="{FF2B5EF4-FFF2-40B4-BE49-F238E27FC236}">
                <a16:creationId xmlns:a16="http://schemas.microsoft.com/office/drawing/2014/main" id="{2A63D3E4-2D62-4B3D-A3EC-1C63F4BA1166}"/>
              </a:ext>
            </a:extLst>
          </p:cNvPr>
          <p:cNvSpPr>
            <a:spLocks noGrp="1"/>
          </p:cNvSpPr>
          <p:nvPr>
            <p:ph type="body" sz="quarter" idx="10"/>
          </p:nvPr>
        </p:nvSpPr>
        <p:spPr/>
        <p:txBody>
          <a:bodyPr/>
          <a:lstStyle/>
          <a:p>
            <a:r>
              <a:rPr lang="en-US" dirty="0"/>
              <a:t>Executive Summary</a:t>
            </a:r>
          </a:p>
          <a:p>
            <a:r>
              <a:rPr lang="en-US" dirty="0"/>
              <a:t>Methodology and Strategy	</a:t>
            </a:r>
          </a:p>
          <a:p>
            <a:r>
              <a:rPr lang="en-US" dirty="0"/>
              <a:t>Detailed Financial Analysis</a:t>
            </a:r>
          </a:p>
          <a:p>
            <a:r>
              <a:rPr lang="en-US" dirty="0"/>
              <a:t>Reserve Component Inventory</a:t>
            </a:r>
          </a:p>
          <a:p>
            <a:r>
              <a:rPr lang="en-US" dirty="0"/>
              <a:t>Expense and Income Summaries</a:t>
            </a:r>
          </a:p>
          <a:p>
            <a:r>
              <a:rPr lang="en-US" dirty="0"/>
              <a:t>Summation</a:t>
            </a:r>
          </a:p>
        </p:txBody>
      </p:sp>
      <p:sp>
        <p:nvSpPr>
          <p:cNvPr id="10" name="Rounded Rectangular Callout 1">
            <a:extLst>
              <a:ext uri="{FF2B5EF4-FFF2-40B4-BE49-F238E27FC236}">
                <a16:creationId xmlns:a16="http://schemas.microsoft.com/office/drawing/2014/main" id="{41C1C2A9-FA65-49A9-8AA8-81027314B0CB}"/>
              </a:ext>
            </a:extLst>
          </p:cNvPr>
          <p:cNvSpPr/>
          <p:nvPr/>
        </p:nvSpPr>
        <p:spPr bwMode="auto">
          <a:xfrm>
            <a:off x="6790692" y="75398"/>
            <a:ext cx="1722922" cy="492369"/>
          </a:xfrm>
          <a:prstGeom prst="wedgeRoundRectCallout">
            <a:avLst>
              <a:gd name="adj1" fmla="val -67829"/>
              <a:gd name="adj2" fmla="val -1809"/>
              <a:gd name="adj3" fmla="val 16667"/>
            </a:avLst>
          </a:prstGeom>
          <a:solidFill>
            <a:schemeClr val="accent1">
              <a:lumMod val="20000"/>
              <a:lumOff val="80000"/>
            </a:schemeClr>
          </a:solidFill>
          <a:ln w="19050"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90000"/>
              </a:lnSpc>
              <a:spcBef>
                <a:spcPct val="50000"/>
              </a:spcBef>
              <a:spcAft>
                <a:spcPct val="0"/>
              </a:spcAft>
              <a:buClrTx/>
              <a:buSzTx/>
              <a:buFontTx/>
              <a:buNone/>
              <a:tabLst/>
            </a:pPr>
            <a:r>
              <a:rPr kumimoji="0" lang="en-US" sz="1200" b="1" i="0" u="none" strike="noStrike" cap="none" normalizeH="0" baseline="0" dirty="0">
                <a:ln>
                  <a:noFill/>
                </a:ln>
                <a:solidFill>
                  <a:schemeClr val="tx2"/>
                </a:solidFill>
                <a:effectLst/>
                <a:latin typeface="Calibri" pitchFamily="34" charset="0"/>
              </a:rPr>
              <a:t>This is a sample of Section Break Page</a:t>
            </a:r>
          </a:p>
        </p:txBody>
      </p:sp>
      <p:sp>
        <p:nvSpPr>
          <p:cNvPr id="11" name="Rounded Rectangular Callout 1">
            <a:extLst>
              <a:ext uri="{FF2B5EF4-FFF2-40B4-BE49-F238E27FC236}">
                <a16:creationId xmlns:a16="http://schemas.microsoft.com/office/drawing/2014/main" id="{A08E9509-5CB8-413C-9F00-616D82DDD85C}"/>
              </a:ext>
            </a:extLst>
          </p:cNvPr>
          <p:cNvSpPr/>
          <p:nvPr/>
        </p:nvSpPr>
        <p:spPr bwMode="auto">
          <a:xfrm>
            <a:off x="4477095" y="3614673"/>
            <a:ext cx="1722922" cy="634598"/>
          </a:xfrm>
          <a:prstGeom prst="wedgeRoundRectCallout">
            <a:avLst>
              <a:gd name="adj1" fmla="val -85600"/>
              <a:gd name="adj2" fmla="val -112648"/>
              <a:gd name="adj3" fmla="val 16667"/>
            </a:avLst>
          </a:prstGeom>
          <a:solidFill>
            <a:schemeClr val="accent1">
              <a:lumMod val="20000"/>
              <a:lumOff val="80000"/>
            </a:schemeClr>
          </a:solidFill>
          <a:ln w="19050"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90000"/>
              </a:lnSpc>
              <a:spcBef>
                <a:spcPct val="50000"/>
              </a:spcBef>
              <a:spcAft>
                <a:spcPct val="0"/>
              </a:spcAft>
              <a:buClrTx/>
              <a:buSzTx/>
              <a:buFontTx/>
              <a:buNone/>
              <a:tabLst/>
            </a:pPr>
            <a:r>
              <a:rPr kumimoji="0" lang="en-US" sz="1200" b="1" i="0" u="none" strike="noStrike" cap="none" normalizeH="0" baseline="0" dirty="0">
                <a:ln>
                  <a:noFill/>
                </a:ln>
                <a:solidFill>
                  <a:schemeClr val="tx2"/>
                </a:solidFill>
                <a:effectLst/>
                <a:latin typeface="Calibri" pitchFamily="34" charset="0"/>
              </a:rPr>
              <a:t>Change this text to match title of each section in the report</a:t>
            </a:r>
          </a:p>
        </p:txBody>
      </p:sp>
      <p:sp>
        <p:nvSpPr>
          <p:cNvPr id="12" name="Rounded Rectangular Callout 1">
            <a:extLst>
              <a:ext uri="{FF2B5EF4-FFF2-40B4-BE49-F238E27FC236}">
                <a16:creationId xmlns:a16="http://schemas.microsoft.com/office/drawing/2014/main" id="{CEF7AC20-B887-401C-83FD-DF368C345EFB}"/>
              </a:ext>
            </a:extLst>
          </p:cNvPr>
          <p:cNvSpPr/>
          <p:nvPr/>
        </p:nvSpPr>
        <p:spPr bwMode="auto">
          <a:xfrm>
            <a:off x="6529323" y="2054814"/>
            <a:ext cx="1722922" cy="460820"/>
          </a:xfrm>
          <a:prstGeom prst="wedgeRoundRectCallout">
            <a:avLst>
              <a:gd name="adj1" fmla="val -59424"/>
              <a:gd name="adj2" fmla="val -236554"/>
              <a:gd name="adj3" fmla="val 16667"/>
            </a:avLst>
          </a:prstGeom>
          <a:solidFill>
            <a:schemeClr val="accent1">
              <a:lumMod val="20000"/>
              <a:lumOff val="80000"/>
            </a:schemeClr>
          </a:solidFill>
          <a:ln w="19050"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90000"/>
              </a:lnSpc>
              <a:spcBef>
                <a:spcPct val="50000"/>
              </a:spcBef>
              <a:spcAft>
                <a:spcPct val="0"/>
              </a:spcAft>
              <a:buClrTx/>
              <a:buSzTx/>
              <a:buFontTx/>
              <a:buNone/>
              <a:tabLst/>
            </a:pPr>
            <a:r>
              <a:rPr kumimoji="0" lang="en-US" sz="1200" b="1" i="0" u="none" strike="noStrike" cap="none" normalizeH="0" baseline="0" dirty="0">
                <a:ln>
                  <a:noFill/>
                </a:ln>
                <a:solidFill>
                  <a:schemeClr val="tx2"/>
                </a:solidFill>
                <a:effectLst/>
                <a:latin typeface="Calibri" pitchFamily="34" charset="0"/>
              </a:rPr>
              <a:t>Move this bar to the correct section title</a:t>
            </a:r>
          </a:p>
        </p:txBody>
      </p:sp>
    </p:spTree>
    <p:extLst>
      <p:ext uri="{BB962C8B-B14F-4D97-AF65-F5344CB8AC3E}">
        <p14:creationId xmlns:p14="http://schemas.microsoft.com/office/powerpoint/2010/main" val="2256009398"/>
      </p:ext>
    </p:extLst>
  </p:cSld>
  <p:clrMapOvr>
    <a:masterClrMapping/>
  </p:clrMapOvr>
</p:sld>
</file>

<file path=ppt/theme/theme1.xml><?xml version="1.0" encoding="utf-8"?>
<a:theme xmlns:a="http://schemas.openxmlformats.org/drawingml/2006/main" name="10 September 200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10 September 2009">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CC"/>
        </a:solidFill>
        <a:ln w="12700" cap="flat" cmpd="sng" algn="ctr">
          <a:solidFill>
            <a:srgbClr val="9966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90000"/>
          </a:lnSpc>
          <a:spcBef>
            <a:spcPct val="50000"/>
          </a:spcBef>
          <a:spcAft>
            <a:spcPct val="0"/>
          </a:spcAft>
          <a:buClrTx/>
          <a:buSzTx/>
          <a:buFontTx/>
          <a:buNone/>
          <a:tabLst/>
          <a:defRPr kumimoji="0" lang="en-US" sz="1200" b="0" i="0" u="none" strike="noStrike" cap="none" normalizeH="0" baseline="0" smtClean="0">
            <a:ln>
              <a:noFill/>
            </a:ln>
            <a:solidFill>
              <a:srgbClr val="3366FF"/>
            </a:solidFill>
            <a:effectLst/>
            <a:latin typeface="Calibri" pitchFamily="34" charset="0"/>
          </a:defRPr>
        </a:defPPr>
      </a:lstStyle>
    </a:spDef>
    <a:lnDef>
      <a:spPr bwMode="auto">
        <a:xfrm>
          <a:off x="0" y="0"/>
          <a:ext cx="1" cy="1"/>
        </a:xfrm>
        <a:custGeom>
          <a:avLst/>
          <a:gdLst/>
          <a:ahLst/>
          <a:cxnLst/>
          <a:rect l="0" t="0" r="0" b="0"/>
          <a:pathLst/>
        </a:custGeom>
        <a:solidFill>
          <a:srgbClr val="FFFFCC"/>
        </a:solidFill>
        <a:ln w="12700" cap="flat" cmpd="sng" algn="ctr">
          <a:solidFill>
            <a:srgbClr val="9966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90000"/>
          </a:lnSpc>
          <a:spcBef>
            <a:spcPct val="50000"/>
          </a:spcBef>
          <a:spcAft>
            <a:spcPct val="0"/>
          </a:spcAft>
          <a:buClrTx/>
          <a:buSzTx/>
          <a:buFontTx/>
          <a:buNone/>
          <a:tabLst/>
          <a:defRPr kumimoji="0" lang="en-US" sz="1200" b="0" i="0" u="none" strike="noStrike" cap="none" normalizeH="0" baseline="0" smtClean="0">
            <a:ln>
              <a:noFill/>
            </a:ln>
            <a:solidFill>
              <a:srgbClr val="3366FF"/>
            </a:solidFill>
            <a:effectLst/>
            <a:latin typeface="Calibri" pitchFamily="34" charset="0"/>
          </a:defRPr>
        </a:defPPr>
      </a:lstStyle>
    </a:lnDef>
  </a:objectDefaults>
  <a:extraClrSchemeLst>
    <a:extraClrScheme>
      <a:clrScheme name="10 September 2009 1">
        <a:dk1>
          <a:srgbClr val="000000"/>
        </a:dk1>
        <a:lt1>
          <a:srgbClr val="FFFFFF"/>
        </a:lt1>
        <a:dk2>
          <a:srgbClr val="000000"/>
        </a:dk2>
        <a:lt2>
          <a:srgbClr val="808080"/>
        </a:lt2>
        <a:accent1>
          <a:srgbClr val="7889FB"/>
        </a:accent1>
        <a:accent2>
          <a:srgbClr val="009999"/>
        </a:accent2>
        <a:accent3>
          <a:srgbClr val="FFFFFF"/>
        </a:accent3>
        <a:accent4>
          <a:srgbClr val="000000"/>
        </a:accent4>
        <a:accent5>
          <a:srgbClr val="BEC4FD"/>
        </a:accent5>
        <a:accent6>
          <a:srgbClr val="008A8A"/>
        </a:accent6>
        <a:hlink>
          <a:srgbClr val="7889FB"/>
        </a:hlink>
        <a:folHlink>
          <a:srgbClr val="9900C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IBM 2010 Storage</Template>
  <TotalTime>14827</TotalTime>
  <Words>3833</Words>
  <Application>Microsoft Office PowerPoint</Application>
  <PresentationFormat>On-screen Show (4:3)</PresentationFormat>
  <Paragraphs>416</Paragraphs>
  <Slides>46</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46</vt:i4>
      </vt:variant>
    </vt:vector>
  </HeadingPairs>
  <TitlesOfParts>
    <vt:vector size="51" baseType="lpstr">
      <vt:lpstr>Arial</vt:lpstr>
      <vt:lpstr>Calibri</vt:lpstr>
      <vt:lpstr>Cambria Math</vt:lpstr>
      <vt:lpstr>Wingdings</vt:lpstr>
      <vt:lpstr>10 September 2009</vt:lpstr>
      <vt:lpstr>This reserve study report template uses a format that is credited to McKinsey &amp; Company for creating clear, concise reports  … many major corporations use this format for their consulting work.</vt:lpstr>
      <vt:lpstr>This format is preferred by many consulting firms as a deliverable over traditional “white-paper” style documents.</vt:lpstr>
      <vt:lpstr>This report template is the preferred format by the author. </vt:lpstr>
      <vt:lpstr>Usage Note:  — After copying an object in Excel, go to PowerPoint and paste using the Paste Special option.</vt:lpstr>
      <vt:lpstr>Besides performing a manual copy and paste … you can use the built-in utilities in the RFA to copy relevant charts and tables into a Word document, then select the elements you want to copy to this PowerPoint document.</vt:lpstr>
      <vt:lpstr>If you are familiar with advanced features of Microsoft Office, you can also create active links from the RFA directly to PowerPoint and when an update occurs in Excel (the RFA), it will synchronize with the target link in PowerPoint.</vt:lpstr>
      <vt:lpstr>At a minimum, a reserve study must consist of the following elements:</vt:lpstr>
      <vt:lpstr>Reserve Study Report and Funding Analysis  </vt:lpstr>
      <vt:lpstr>PowerPoint Presentation</vt:lpstr>
      <vt:lpstr>This Reserve Analysis is prepared for Our Association. </vt:lpstr>
      <vt:lpstr>The financial outlook for the association is excellent. The association’s reserve balance is 86% of the fully funded balance and is considered very strong with a very low risk of a special assessment. </vt:lpstr>
      <vt:lpstr>HOAs have a responsibility to establish and maintain a Replacement Reserve Fund to provide the maintenance or replacement of association depreciable components.</vt:lpstr>
      <vt:lpstr>This Reserve Study provides long-term capital budget planning, identifies the current status of the reserve fund and provides a long-term stable and equitable funding plan to offset ongoing deterioration of reserve components.</vt:lpstr>
      <vt:lpstr>PowerPoint Presentation</vt:lpstr>
      <vt:lpstr>Reserve studies are conducted using one of three types.  This analysis was conducted using the method indicated.</vt:lpstr>
      <vt:lpstr>Economic assumptions and target objectives were established in the development of this Reserve Study Report.</vt:lpstr>
      <vt:lpstr>The Cash Flow Reserve Funding methodology was used in the analysis as it allows reserve funds to be used efficiently and evenly spreads costs among the community owners over the years.</vt:lpstr>
      <vt:lpstr>The Threshold Funding strategy is used to keep the annual dues low whilst maintaining a low risk of exhausting funds in any given year. </vt:lpstr>
      <vt:lpstr>Two key performance indicators used in this analysis are “Fully Funded Balance” and “Percent Funded”  … an explanation of each of these terms is shown below.</vt:lpstr>
      <vt:lpstr>A sensitivity analysis was conducted to assess the effect that high cost reserve components may have on the reserve funding over the next 30 years</vt:lpstr>
      <vt:lpstr>PowerPoint Presentation</vt:lpstr>
      <vt:lpstr>Over the next 30 years, the association must provide $4.1 M for all operational and reserve funding expenses.</vt:lpstr>
      <vt:lpstr>The operational fund expenses are projected to rise year-to-year keeping pace with the assumed rate of inflation.</vt:lpstr>
      <vt:lpstr>Over the next 30 years, the HOA will need to allocate $1,449,000 from the reserve fund toward maintenance or replacement of reserve components.</vt:lpstr>
      <vt:lpstr>To meet future operational and reserve funding requirements, the HOA will need to increase the overall income through  increases in annual dues.</vt:lpstr>
      <vt:lpstr>The proposed annual dues increases will provide the necessary funding required for operational expenses and to maintain or replace the association’s depreciable assets for the next 30 years.</vt:lpstr>
      <vt:lpstr>The actual increase in annual dues per unit the current rate of $623 per year to $1402 per year over the next 30 years is closely aligned with the estimated annual inflation rate.</vt:lpstr>
      <vt:lpstr>Maintaining the reserve fund between 60% and 100% of the fully funded balance will  provide assurance that funding is available to meet all current and future needs.</vt:lpstr>
      <vt:lpstr>The Association has established a target of 70% of the Fully Funded Reserve Funding as this will  provide high confidence that annual expenditures can be met each year over the next 30 years.</vt:lpstr>
      <vt:lpstr>It is a good practice, and Our Association should maintain, a contingency fund to meet unexpected expenses.</vt:lpstr>
      <vt:lpstr>The charts below illustrate the current funding plan compared to the recommended funding plan.</vt:lpstr>
      <vt:lpstr>PowerPoint Presentation</vt:lpstr>
      <vt:lpstr>Our Association has the responsibility to maintain or replace the following depreciable components over the next 30 years.</vt:lpstr>
      <vt:lpstr>Reserve Component Inventory …</vt:lpstr>
      <vt:lpstr>… Reserve Component Inventory …</vt:lpstr>
      <vt:lpstr>… Reserve Component Inventory …</vt:lpstr>
      <vt:lpstr>… Reserve Component Inventory</vt:lpstr>
      <vt:lpstr>To assess the effect that the major cost component, Road Resurfacing, has on the reserve funding, a sensitivity analysis was conducted.</vt:lpstr>
      <vt:lpstr>PowerPoint Presentation</vt:lpstr>
      <vt:lpstr>With the proposed annual dues increases, the total income will be sufficient to meet all the expected expenses for the HOA …</vt:lpstr>
      <vt:lpstr>… With the proposed annual dues increases, the total income will be sufficient to meet all the expected expenses for the HOA …</vt:lpstr>
      <vt:lpstr>… With the proposed annual dues increases, the total income will be sufficient to meet all the expected expenses for the HOA</vt:lpstr>
      <vt:lpstr>Through modest and reasonable dues increases, the HOA can achieve the funding requirements to meet future reserve expenditures.</vt:lpstr>
      <vt:lpstr>Over the next 30 years, reserve components will require periodic replacement or maintenance to maintain their usefulness.</vt:lpstr>
      <vt:lpstr>PowerPoint Presentation</vt:lpstr>
      <vt:lpstr>The proposed funding strategy will fund any given year’s expenses – without any special assessments – and will maintain a sound financial status for the next 30 years.</vt:lpstr>
    </vt:vector>
  </TitlesOfParts>
  <Company>IBM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Storage Optimization Workshop  prepared for</dc:title>
  <dc:creator>SteveBisel</dc:creator>
  <cp:lastModifiedBy>Steve Bisel</cp:lastModifiedBy>
  <cp:revision>673</cp:revision>
  <dcterms:created xsi:type="dcterms:W3CDTF">2010-07-21T20:07:17Z</dcterms:created>
  <dcterms:modified xsi:type="dcterms:W3CDTF">2020-01-01T21:53:43Z</dcterms:modified>
</cp:coreProperties>
</file>